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3"/>
  </p:notesMasterIdLst>
  <p:sldIdLst>
    <p:sldId id="351" r:id="rId2"/>
    <p:sldId id="257" r:id="rId3"/>
    <p:sldId id="293" r:id="rId4"/>
    <p:sldId id="340" r:id="rId5"/>
    <p:sldId id="341" r:id="rId6"/>
    <p:sldId id="285" r:id="rId7"/>
    <p:sldId id="337" r:id="rId8"/>
    <p:sldId id="338" r:id="rId9"/>
    <p:sldId id="342" r:id="rId10"/>
    <p:sldId id="339" r:id="rId11"/>
    <p:sldId id="329" r:id="rId12"/>
    <p:sldId id="343" r:id="rId13"/>
    <p:sldId id="331" r:id="rId14"/>
    <p:sldId id="333" r:id="rId15"/>
    <p:sldId id="350" r:id="rId16"/>
    <p:sldId id="334" r:id="rId17"/>
    <p:sldId id="335" r:id="rId18"/>
    <p:sldId id="344" r:id="rId19"/>
    <p:sldId id="355" r:id="rId20"/>
    <p:sldId id="356" r:id="rId21"/>
    <p:sldId id="347" r:id="rId22"/>
    <p:sldId id="325" r:id="rId23"/>
    <p:sldId id="345" r:id="rId24"/>
    <p:sldId id="349" r:id="rId25"/>
    <p:sldId id="352" r:id="rId26"/>
    <p:sldId id="354" r:id="rId27"/>
    <p:sldId id="348" r:id="rId28"/>
    <p:sldId id="346" r:id="rId29"/>
    <p:sldId id="314" r:id="rId30"/>
    <p:sldId id="326" r:id="rId31"/>
    <p:sldId id="327" r:id="rId32"/>
  </p:sldIdLst>
  <p:sldSz cx="9144000" cy="6858000" type="screen4x3"/>
  <p:notesSz cx="6858000" cy="9296400"/>
  <p:defaultTextStyle>
    <a:defPPr>
      <a:defRPr lang="en-US"/>
    </a:defPPr>
    <a:lvl1pPr marL="0" algn="l" defTabSz="914303" rtl="0" eaLnBrk="1" latinLnBrk="0" hangingPunct="1">
      <a:defRPr sz="1800" kern="1200">
        <a:solidFill>
          <a:schemeClr val="tx1"/>
        </a:solidFill>
        <a:latin typeface="+mn-lt"/>
        <a:ea typeface="+mn-ea"/>
        <a:cs typeface="+mn-cs"/>
      </a:defRPr>
    </a:lvl1pPr>
    <a:lvl2pPr marL="457152" algn="l" defTabSz="914303" rtl="0" eaLnBrk="1" latinLnBrk="0" hangingPunct="1">
      <a:defRPr sz="1800" kern="1200">
        <a:solidFill>
          <a:schemeClr val="tx1"/>
        </a:solidFill>
        <a:latin typeface="+mn-lt"/>
        <a:ea typeface="+mn-ea"/>
        <a:cs typeface="+mn-cs"/>
      </a:defRPr>
    </a:lvl2pPr>
    <a:lvl3pPr marL="914303" algn="l" defTabSz="914303" rtl="0" eaLnBrk="1" latinLnBrk="0" hangingPunct="1">
      <a:defRPr sz="1800" kern="1200">
        <a:solidFill>
          <a:schemeClr val="tx1"/>
        </a:solidFill>
        <a:latin typeface="+mn-lt"/>
        <a:ea typeface="+mn-ea"/>
        <a:cs typeface="+mn-cs"/>
      </a:defRPr>
    </a:lvl3pPr>
    <a:lvl4pPr marL="1371455" algn="l" defTabSz="914303" rtl="0" eaLnBrk="1" latinLnBrk="0" hangingPunct="1">
      <a:defRPr sz="1800" kern="1200">
        <a:solidFill>
          <a:schemeClr val="tx1"/>
        </a:solidFill>
        <a:latin typeface="+mn-lt"/>
        <a:ea typeface="+mn-ea"/>
        <a:cs typeface="+mn-cs"/>
      </a:defRPr>
    </a:lvl4pPr>
    <a:lvl5pPr marL="1828606" algn="l" defTabSz="914303" rtl="0" eaLnBrk="1" latinLnBrk="0" hangingPunct="1">
      <a:defRPr sz="1800" kern="1200">
        <a:solidFill>
          <a:schemeClr val="tx1"/>
        </a:solidFill>
        <a:latin typeface="+mn-lt"/>
        <a:ea typeface="+mn-ea"/>
        <a:cs typeface="+mn-cs"/>
      </a:defRPr>
    </a:lvl5pPr>
    <a:lvl6pPr marL="2285758" algn="l" defTabSz="914303" rtl="0" eaLnBrk="1" latinLnBrk="0" hangingPunct="1">
      <a:defRPr sz="1800" kern="1200">
        <a:solidFill>
          <a:schemeClr val="tx1"/>
        </a:solidFill>
        <a:latin typeface="+mn-lt"/>
        <a:ea typeface="+mn-ea"/>
        <a:cs typeface="+mn-cs"/>
      </a:defRPr>
    </a:lvl6pPr>
    <a:lvl7pPr marL="2742909" algn="l" defTabSz="914303" rtl="0" eaLnBrk="1" latinLnBrk="0" hangingPunct="1">
      <a:defRPr sz="1800" kern="1200">
        <a:solidFill>
          <a:schemeClr val="tx1"/>
        </a:solidFill>
        <a:latin typeface="+mn-lt"/>
        <a:ea typeface="+mn-ea"/>
        <a:cs typeface="+mn-cs"/>
      </a:defRPr>
    </a:lvl7pPr>
    <a:lvl8pPr marL="3200061" algn="l" defTabSz="914303" rtl="0" eaLnBrk="1" latinLnBrk="0" hangingPunct="1">
      <a:defRPr sz="1800" kern="1200">
        <a:solidFill>
          <a:schemeClr val="tx1"/>
        </a:solidFill>
        <a:latin typeface="+mn-lt"/>
        <a:ea typeface="+mn-ea"/>
        <a:cs typeface="+mn-cs"/>
      </a:defRPr>
    </a:lvl8pPr>
    <a:lvl9pPr marL="3657212" algn="l" defTabSz="914303"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 " initials=" "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99"/>
    <a:srgbClr val="FF7C80"/>
    <a:srgbClr val="FF66CC"/>
    <a:srgbClr val="FF66FF"/>
    <a:srgbClr val="CC66FF"/>
    <a:srgbClr val="CC00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944" y="-666"/>
      </p:cViewPr>
      <p:guideLst>
        <p:guide orient="horz" pos="2160"/>
        <p:guide pos="2881"/>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753FC053-16D2-4769-AC1E-80CD6BFC0C00}" type="datetimeFigureOut">
              <a:rPr lang="en-US" smtClean="0"/>
              <a:pPr/>
              <a:t>1/5/2015</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BBFA0036-C8DC-44CE-8B2B-A9839C875D1E}" type="slidenum">
              <a:rPr lang="en-US" smtClean="0"/>
              <a:pPr/>
              <a:t>‹#›</a:t>
            </a:fld>
            <a:endParaRPr lang="en-US"/>
          </a:p>
        </p:txBody>
      </p:sp>
    </p:spTree>
    <p:extLst>
      <p:ext uri="{BB962C8B-B14F-4D97-AF65-F5344CB8AC3E}">
        <p14:creationId xmlns:p14="http://schemas.microsoft.com/office/powerpoint/2010/main" val="3573621177"/>
      </p:ext>
    </p:extLst>
  </p:cSld>
  <p:clrMap bg1="lt1" tx1="dk1" bg2="lt2" tx2="dk2" accent1="accent1" accent2="accent2" accent3="accent3" accent4="accent4" accent5="accent5" accent6="accent6" hlink="hlink" folHlink="folHlink"/>
  <p:notesStyle>
    <a:lvl1pPr marL="0" algn="l" defTabSz="914303" rtl="0" eaLnBrk="1" latinLnBrk="0" hangingPunct="1">
      <a:defRPr sz="1200" kern="1200">
        <a:solidFill>
          <a:schemeClr val="tx1"/>
        </a:solidFill>
        <a:latin typeface="+mn-lt"/>
        <a:ea typeface="+mn-ea"/>
        <a:cs typeface="+mn-cs"/>
      </a:defRPr>
    </a:lvl1pPr>
    <a:lvl2pPr marL="457152" algn="l" defTabSz="914303" rtl="0" eaLnBrk="1" latinLnBrk="0" hangingPunct="1">
      <a:defRPr sz="1200" kern="1200">
        <a:solidFill>
          <a:schemeClr val="tx1"/>
        </a:solidFill>
        <a:latin typeface="+mn-lt"/>
        <a:ea typeface="+mn-ea"/>
        <a:cs typeface="+mn-cs"/>
      </a:defRPr>
    </a:lvl2pPr>
    <a:lvl3pPr marL="914303" algn="l" defTabSz="914303" rtl="0" eaLnBrk="1" latinLnBrk="0" hangingPunct="1">
      <a:defRPr sz="1200" kern="1200">
        <a:solidFill>
          <a:schemeClr val="tx1"/>
        </a:solidFill>
        <a:latin typeface="+mn-lt"/>
        <a:ea typeface="+mn-ea"/>
        <a:cs typeface="+mn-cs"/>
      </a:defRPr>
    </a:lvl3pPr>
    <a:lvl4pPr marL="1371455" algn="l" defTabSz="914303" rtl="0" eaLnBrk="1" latinLnBrk="0" hangingPunct="1">
      <a:defRPr sz="1200" kern="1200">
        <a:solidFill>
          <a:schemeClr val="tx1"/>
        </a:solidFill>
        <a:latin typeface="+mn-lt"/>
        <a:ea typeface="+mn-ea"/>
        <a:cs typeface="+mn-cs"/>
      </a:defRPr>
    </a:lvl4pPr>
    <a:lvl5pPr marL="1828606" algn="l" defTabSz="914303" rtl="0" eaLnBrk="1" latinLnBrk="0" hangingPunct="1">
      <a:defRPr sz="1200" kern="1200">
        <a:solidFill>
          <a:schemeClr val="tx1"/>
        </a:solidFill>
        <a:latin typeface="+mn-lt"/>
        <a:ea typeface="+mn-ea"/>
        <a:cs typeface="+mn-cs"/>
      </a:defRPr>
    </a:lvl5pPr>
    <a:lvl6pPr marL="2285758" algn="l" defTabSz="914303" rtl="0" eaLnBrk="1" latinLnBrk="0" hangingPunct="1">
      <a:defRPr sz="1200" kern="1200">
        <a:solidFill>
          <a:schemeClr val="tx1"/>
        </a:solidFill>
        <a:latin typeface="+mn-lt"/>
        <a:ea typeface="+mn-ea"/>
        <a:cs typeface="+mn-cs"/>
      </a:defRPr>
    </a:lvl6pPr>
    <a:lvl7pPr marL="2742909" algn="l" defTabSz="914303" rtl="0" eaLnBrk="1" latinLnBrk="0" hangingPunct="1">
      <a:defRPr sz="1200" kern="1200">
        <a:solidFill>
          <a:schemeClr val="tx1"/>
        </a:solidFill>
        <a:latin typeface="+mn-lt"/>
        <a:ea typeface="+mn-ea"/>
        <a:cs typeface="+mn-cs"/>
      </a:defRPr>
    </a:lvl7pPr>
    <a:lvl8pPr marL="3200061" algn="l" defTabSz="914303" rtl="0" eaLnBrk="1" latinLnBrk="0" hangingPunct="1">
      <a:defRPr sz="1200" kern="1200">
        <a:solidFill>
          <a:schemeClr val="tx1"/>
        </a:solidFill>
        <a:latin typeface="+mn-lt"/>
        <a:ea typeface="+mn-ea"/>
        <a:cs typeface="+mn-cs"/>
      </a:defRPr>
    </a:lvl8pPr>
    <a:lvl9pPr marL="3657212" algn="l" defTabSz="91430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2</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4</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5</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6</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7</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8</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9</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10</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12</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defTabSz="923275" eaLnBrk="0" hangingPunct="0">
              <a:defRPr>
                <a:solidFill>
                  <a:schemeClr val="tx1"/>
                </a:solidFill>
                <a:latin typeface="Arial" charset="0"/>
                <a:ea typeface="MS PGothic" pitchFamily="34" charset="-128"/>
              </a:defRPr>
            </a:lvl1pPr>
            <a:lvl2pPr marL="734852" indent="-282635" defTabSz="923275" eaLnBrk="0" hangingPunct="0">
              <a:defRPr>
                <a:solidFill>
                  <a:schemeClr val="tx1"/>
                </a:solidFill>
                <a:latin typeface="Arial" charset="0"/>
                <a:ea typeface="MS PGothic" pitchFamily="34" charset="-128"/>
              </a:defRPr>
            </a:lvl2pPr>
            <a:lvl3pPr marL="1130541" indent="-226108" defTabSz="923275" eaLnBrk="0" hangingPunct="0">
              <a:defRPr>
                <a:solidFill>
                  <a:schemeClr val="tx1"/>
                </a:solidFill>
                <a:latin typeface="Arial" charset="0"/>
                <a:ea typeface="MS PGothic" pitchFamily="34" charset="-128"/>
              </a:defRPr>
            </a:lvl3pPr>
            <a:lvl4pPr marL="1582758" indent="-226108" defTabSz="923275" eaLnBrk="0" hangingPunct="0">
              <a:defRPr>
                <a:solidFill>
                  <a:schemeClr val="tx1"/>
                </a:solidFill>
                <a:latin typeface="Arial" charset="0"/>
                <a:ea typeface="MS PGothic" pitchFamily="34" charset="-128"/>
              </a:defRPr>
            </a:lvl4pPr>
            <a:lvl5pPr marL="2034974" indent="-226108" defTabSz="923275" eaLnBrk="0" hangingPunct="0">
              <a:defRPr>
                <a:solidFill>
                  <a:schemeClr val="tx1"/>
                </a:solidFill>
                <a:latin typeface="Arial" charset="0"/>
                <a:ea typeface="MS PGothic" pitchFamily="34" charset="-128"/>
              </a:defRPr>
            </a:lvl5pPr>
            <a:lvl6pPr marL="2487191" indent="-226108" algn="ctr" defTabSz="923275" eaLnBrk="0" fontAlgn="base" hangingPunct="0">
              <a:lnSpc>
                <a:spcPct val="86000"/>
              </a:lnSpc>
              <a:spcBef>
                <a:spcPct val="0"/>
              </a:spcBef>
              <a:spcAft>
                <a:spcPct val="0"/>
              </a:spcAft>
              <a:defRPr>
                <a:solidFill>
                  <a:schemeClr val="tx1"/>
                </a:solidFill>
                <a:latin typeface="Arial" charset="0"/>
                <a:ea typeface="MS PGothic" pitchFamily="34" charset="-128"/>
              </a:defRPr>
            </a:lvl6pPr>
            <a:lvl7pPr marL="2939407" indent="-226108" algn="ctr" defTabSz="923275" eaLnBrk="0" fontAlgn="base" hangingPunct="0">
              <a:lnSpc>
                <a:spcPct val="86000"/>
              </a:lnSpc>
              <a:spcBef>
                <a:spcPct val="0"/>
              </a:spcBef>
              <a:spcAft>
                <a:spcPct val="0"/>
              </a:spcAft>
              <a:defRPr>
                <a:solidFill>
                  <a:schemeClr val="tx1"/>
                </a:solidFill>
                <a:latin typeface="Arial" charset="0"/>
                <a:ea typeface="MS PGothic" pitchFamily="34" charset="-128"/>
              </a:defRPr>
            </a:lvl7pPr>
            <a:lvl8pPr marL="3391624" indent="-226108" algn="ctr" defTabSz="923275" eaLnBrk="0" fontAlgn="base" hangingPunct="0">
              <a:lnSpc>
                <a:spcPct val="86000"/>
              </a:lnSpc>
              <a:spcBef>
                <a:spcPct val="0"/>
              </a:spcBef>
              <a:spcAft>
                <a:spcPct val="0"/>
              </a:spcAft>
              <a:defRPr>
                <a:solidFill>
                  <a:schemeClr val="tx1"/>
                </a:solidFill>
                <a:latin typeface="Arial" charset="0"/>
                <a:ea typeface="MS PGothic" pitchFamily="34" charset="-128"/>
              </a:defRPr>
            </a:lvl8pPr>
            <a:lvl9pPr marL="3843840" indent="-226108" algn="ctr" defTabSz="923275" eaLnBrk="0" fontAlgn="base" hangingPunct="0">
              <a:lnSpc>
                <a:spcPct val="86000"/>
              </a:lnSpc>
              <a:spcBef>
                <a:spcPct val="0"/>
              </a:spcBef>
              <a:spcAft>
                <a:spcPct val="0"/>
              </a:spcAft>
              <a:defRPr>
                <a:solidFill>
                  <a:schemeClr val="tx1"/>
                </a:solidFill>
                <a:latin typeface="Arial" charset="0"/>
                <a:ea typeface="MS PGothic" pitchFamily="34" charset="-128"/>
              </a:defRPr>
            </a:lvl9pPr>
          </a:lstStyle>
          <a:p>
            <a:pPr eaLnBrk="1" hangingPunct="1"/>
            <a:fld id="{1474EDB7-5AA1-404A-BBA9-F2FE72B242B5}" type="slidenum">
              <a:rPr lang="en-US" altLang="en-US"/>
              <a:pPr eaLnBrk="1" hangingPunct="1"/>
              <a:t>14</a:t>
            </a:fld>
            <a:endParaRPr lang="en-US" altLang="en-US"/>
          </a:p>
        </p:txBody>
      </p:sp>
      <p:sp>
        <p:nvSpPr>
          <p:cNvPr id="20483" name="Slide Image Placeholder 1"/>
          <p:cNvSpPr>
            <a:spLocks noGrp="1" noRot="1" noChangeAspect="1" noTextEdit="1"/>
          </p:cNvSpPr>
          <p:nvPr>
            <p:ph type="sldImg"/>
          </p:nvPr>
        </p:nvSpPr>
        <p:spPr>
          <a:xfrm>
            <a:off x="1104900" y="696913"/>
            <a:ext cx="4648200" cy="3486150"/>
          </a:xfrm>
          <a:ln/>
        </p:spPr>
      </p:sp>
      <p:sp>
        <p:nvSpPr>
          <p:cNvPr id="20484" name="Notes Placeholder 2"/>
          <p:cNvSpPr>
            <a:spLocks noGrp="1"/>
          </p:cNvSpPr>
          <p:nvPr>
            <p:ph type="body" idx="1"/>
          </p:nvPr>
        </p:nvSpPr>
        <p:spPr>
          <a:xfrm>
            <a:off x="686731" y="4416742"/>
            <a:ext cx="5484540" cy="4182112"/>
          </a:xfrm>
          <a:noFill/>
        </p:spPr>
        <p:txBody>
          <a:bodyPr lIns="92300" tIns="46150" rIns="92300" bIns="46150"/>
          <a:lstStyle/>
          <a:p>
            <a:pPr eaLnBrk="1" hangingPunct="1">
              <a:spcBef>
                <a:spcPct val="0"/>
              </a:spcBef>
            </a:pPr>
            <a:endParaRPr lang="en-US" altLang="en-US" smtClean="0"/>
          </a:p>
        </p:txBody>
      </p:sp>
      <p:sp>
        <p:nvSpPr>
          <p:cNvPr id="20485" name="Slide Number Placeholder 3"/>
          <p:cNvSpPr txBox="1">
            <a:spLocks noGrp="1"/>
          </p:cNvSpPr>
          <p:nvPr/>
        </p:nvSpPr>
        <p:spPr bwMode="auto">
          <a:xfrm>
            <a:off x="3884753" y="8830312"/>
            <a:ext cx="2971697" cy="46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300" tIns="46150" rIns="92300" bIns="46150" anchor="b"/>
          <a:lstStyle>
            <a:lvl1pPr defTabSz="915988" eaLnBrk="0" hangingPunct="0">
              <a:defRPr>
                <a:solidFill>
                  <a:schemeClr val="tx1"/>
                </a:solidFill>
                <a:latin typeface="Arial" charset="0"/>
                <a:ea typeface="MS PGothic" pitchFamily="34" charset="-128"/>
              </a:defRPr>
            </a:lvl1pPr>
            <a:lvl2pPr marL="742950" indent="-285750" defTabSz="915988" eaLnBrk="0" hangingPunct="0">
              <a:defRPr>
                <a:solidFill>
                  <a:schemeClr val="tx1"/>
                </a:solidFill>
                <a:latin typeface="Arial" charset="0"/>
                <a:ea typeface="MS PGothic" pitchFamily="34" charset="-128"/>
              </a:defRPr>
            </a:lvl2pPr>
            <a:lvl3pPr marL="1143000" indent="-228600" defTabSz="915988" eaLnBrk="0" hangingPunct="0">
              <a:defRPr>
                <a:solidFill>
                  <a:schemeClr val="tx1"/>
                </a:solidFill>
                <a:latin typeface="Arial" charset="0"/>
                <a:ea typeface="MS PGothic" pitchFamily="34" charset="-128"/>
              </a:defRPr>
            </a:lvl3pPr>
            <a:lvl4pPr marL="1600200" indent="-228600" defTabSz="915988" eaLnBrk="0" hangingPunct="0">
              <a:defRPr>
                <a:solidFill>
                  <a:schemeClr val="tx1"/>
                </a:solidFill>
                <a:latin typeface="Arial" charset="0"/>
                <a:ea typeface="MS PGothic" pitchFamily="34" charset="-128"/>
              </a:defRPr>
            </a:lvl4pPr>
            <a:lvl5pPr marL="2057400" indent="-228600" defTabSz="915988" eaLnBrk="0" hangingPunct="0">
              <a:defRPr>
                <a:solidFill>
                  <a:schemeClr val="tx1"/>
                </a:solidFill>
                <a:latin typeface="Arial" charset="0"/>
                <a:ea typeface="MS PGothic" pitchFamily="34" charset="-128"/>
              </a:defRPr>
            </a:lvl5pPr>
            <a:lvl6pPr marL="2514600" indent="-228600" algn="ctr" defTabSz="915988" eaLnBrk="0" fontAlgn="base" hangingPunct="0">
              <a:lnSpc>
                <a:spcPct val="86000"/>
              </a:lnSpc>
              <a:spcBef>
                <a:spcPct val="0"/>
              </a:spcBef>
              <a:spcAft>
                <a:spcPct val="0"/>
              </a:spcAft>
              <a:defRPr>
                <a:solidFill>
                  <a:schemeClr val="tx1"/>
                </a:solidFill>
                <a:latin typeface="Arial" charset="0"/>
                <a:ea typeface="MS PGothic" pitchFamily="34" charset="-128"/>
              </a:defRPr>
            </a:lvl6pPr>
            <a:lvl7pPr marL="2971800" indent="-228600" algn="ctr" defTabSz="915988" eaLnBrk="0" fontAlgn="base" hangingPunct="0">
              <a:lnSpc>
                <a:spcPct val="86000"/>
              </a:lnSpc>
              <a:spcBef>
                <a:spcPct val="0"/>
              </a:spcBef>
              <a:spcAft>
                <a:spcPct val="0"/>
              </a:spcAft>
              <a:defRPr>
                <a:solidFill>
                  <a:schemeClr val="tx1"/>
                </a:solidFill>
                <a:latin typeface="Arial" charset="0"/>
                <a:ea typeface="MS PGothic" pitchFamily="34" charset="-128"/>
              </a:defRPr>
            </a:lvl7pPr>
            <a:lvl8pPr marL="3429000" indent="-228600" algn="ctr" defTabSz="915988" eaLnBrk="0" fontAlgn="base" hangingPunct="0">
              <a:lnSpc>
                <a:spcPct val="86000"/>
              </a:lnSpc>
              <a:spcBef>
                <a:spcPct val="0"/>
              </a:spcBef>
              <a:spcAft>
                <a:spcPct val="0"/>
              </a:spcAft>
              <a:defRPr>
                <a:solidFill>
                  <a:schemeClr val="tx1"/>
                </a:solidFill>
                <a:latin typeface="Arial" charset="0"/>
                <a:ea typeface="MS PGothic" pitchFamily="34" charset="-128"/>
              </a:defRPr>
            </a:lvl8pPr>
            <a:lvl9pPr marL="3886200" indent="-228600" algn="ctr" defTabSz="915988" eaLnBrk="0" fontAlgn="base" hangingPunct="0">
              <a:lnSpc>
                <a:spcPct val="86000"/>
              </a:lnSpc>
              <a:spcBef>
                <a:spcPct val="0"/>
              </a:spcBef>
              <a:spcAft>
                <a:spcPct val="0"/>
              </a:spcAft>
              <a:defRPr>
                <a:solidFill>
                  <a:schemeClr val="tx1"/>
                </a:solidFill>
                <a:latin typeface="Arial" charset="0"/>
                <a:ea typeface="MS PGothic" pitchFamily="34" charset="-128"/>
              </a:defRPr>
            </a:lvl9pPr>
          </a:lstStyle>
          <a:p>
            <a:pPr algn="r" eaLnBrk="1" hangingPunct="1">
              <a:lnSpc>
                <a:spcPct val="100000"/>
              </a:lnSpc>
            </a:pPr>
            <a:fld id="{162CF517-2834-402B-836F-65D591B3855F}" type="slidenum">
              <a:rPr lang="en-US" altLang="en-US" sz="1200">
                <a:solidFill>
                  <a:srgbClr val="000000"/>
                </a:solidFill>
                <a:latin typeface="Calibri" pitchFamily="34" charset="0"/>
              </a:rPr>
              <a:pPr algn="r" eaLnBrk="1" hangingPunct="1">
                <a:lnSpc>
                  <a:spcPct val="100000"/>
                </a:lnSpc>
              </a:pPr>
              <a:t>14</a:t>
            </a:fld>
            <a:endParaRPr lang="en-US" altLang="en-US" sz="1200">
              <a:solidFill>
                <a:srgbClr val="000000"/>
              </a:solidFill>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0498D40-1BE2-43D7-B203-7681072C83B6}" type="slidenum">
              <a:rPr lang="en-US" smtClean="0"/>
              <a:pPr/>
              <a:t>18</a:t>
            </a:fld>
            <a:endParaRPr lang="en-US"/>
          </a:p>
        </p:txBody>
      </p:sp>
    </p:spTree>
    <p:extLst>
      <p:ext uri="{BB962C8B-B14F-4D97-AF65-F5344CB8AC3E}">
        <p14:creationId xmlns:p14="http://schemas.microsoft.com/office/powerpoint/2010/main" val="110768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Cohort 1</a:t>
            </a:r>
            <a:r>
              <a:rPr lang="en-US" altLang="en-US" baseline="0" dirty="0" smtClean="0"/>
              <a:t> is about to transition to Implementation—as of Sept 1</a:t>
            </a:r>
          </a:p>
          <a:p>
            <a:endParaRPr lang="en-US" altLang="en-US" baseline="0" dirty="0" smtClean="0"/>
          </a:p>
          <a:p>
            <a:r>
              <a:rPr lang="en-US" altLang="en-US" baseline="0" dirty="0" smtClean="0"/>
              <a:t>Cohort 2 will continue capacity building and will transition to implementation as of January 1, 2015</a:t>
            </a:r>
            <a:endParaRPr lang="en-US" altLang="en-US" dirty="0"/>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itchFamily="34" charset="0"/>
                <a:ea typeface="ＭＳ Ｐゴシック" pitchFamily="34" charset="-128"/>
              </a:defRPr>
            </a:lvl1pPr>
            <a:lvl2pPr marL="755650" indent="-290513">
              <a:spcBef>
                <a:spcPct val="30000"/>
              </a:spcBef>
              <a:defRPr sz="1200">
                <a:solidFill>
                  <a:schemeClr val="tx1"/>
                </a:solidFill>
                <a:latin typeface="Arial" pitchFamily="34" charset="0"/>
                <a:ea typeface="ＭＳ Ｐゴシック" pitchFamily="34" charset="-128"/>
              </a:defRPr>
            </a:lvl2pPr>
            <a:lvl3pPr marL="1163638" indent="-231775">
              <a:spcBef>
                <a:spcPct val="30000"/>
              </a:spcBef>
              <a:defRPr sz="1200">
                <a:solidFill>
                  <a:schemeClr val="tx1"/>
                </a:solidFill>
                <a:latin typeface="Arial" pitchFamily="34" charset="0"/>
                <a:ea typeface="ＭＳ Ｐゴシック" pitchFamily="34" charset="-128"/>
              </a:defRPr>
            </a:lvl3pPr>
            <a:lvl4pPr marL="1630363" indent="-231775">
              <a:spcBef>
                <a:spcPct val="30000"/>
              </a:spcBef>
              <a:defRPr sz="1200">
                <a:solidFill>
                  <a:schemeClr val="tx1"/>
                </a:solidFill>
                <a:latin typeface="Arial" pitchFamily="34" charset="0"/>
                <a:ea typeface="ＭＳ Ｐゴシック" pitchFamily="34" charset="-128"/>
              </a:defRPr>
            </a:lvl4pPr>
            <a:lvl5pPr marL="2095500" indent="-231775">
              <a:spcBef>
                <a:spcPct val="30000"/>
              </a:spcBef>
              <a:defRPr sz="1200">
                <a:solidFill>
                  <a:schemeClr val="tx1"/>
                </a:solidFill>
                <a:latin typeface="Arial" pitchFamily="34" charset="0"/>
                <a:ea typeface="ＭＳ Ｐゴシック" pitchFamily="34" charset="-128"/>
              </a:defRPr>
            </a:lvl5pPr>
            <a:lvl6pPr marL="2552700" indent="-231775"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3009900" indent="-231775"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67100" indent="-231775"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924300" indent="-231775"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a:spcBef>
                <a:spcPct val="0"/>
              </a:spcBef>
            </a:pPr>
            <a:fld id="{F968A0DA-F5AC-4D5D-B780-DA7472E0560C}" type="slidenum">
              <a:rPr lang="en-US" altLang="en-US" smtClean="0">
                <a:cs typeface="Arial" pitchFamily="34" charset="0"/>
              </a:rPr>
              <a:pPr>
                <a:spcBef>
                  <a:spcPct val="0"/>
                </a:spcBef>
              </a:pPr>
              <a:t>20</a:t>
            </a:fld>
            <a:endParaRPr lang="en-US" altLang="en-US" smtClean="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21</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22</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23</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27</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28</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29</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30</a:t>
            </a:fld>
            <a:endParaRPr lang="en-US"/>
          </a:p>
        </p:txBody>
      </p:sp>
    </p:spTree>
    <p:extLst>
      <p:ext uri="{BB962C8B-B14F-4D97-AF65-F5344CB8AC3E}">
        <p14:creationId xmlns:p14="http://schemas.microsoft.com/office/powerpoint/2010/main" val="887394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BFA0036-C8DC-44CE-8B2B-A9839C875D1E}" type="slidenum">
              <a:rPr lang="en-US" smtClean="0"/>
              <a:pPr/>
              <a:t>31</a:t>
            </a:fld>
            <a:endParaRPr lang="en-US"/>
          </a:p>
        </p:txBody>
      </p:sp>
    </p:spTree>
    <p:extLst>
      <p:ext uri="{BB962C8B-B14F-4D97-AF65-F5344CB8AC3E}">
        <p14:creationId xmlns:p14="http://schemas.microsoft.com/office/powerpoint/2010/main" val="887394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1"/>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152" indent="0" algn="ctr">
              <a:buNone/>
              <a:defRPr>
                <a:solidFill>
                  <a:schemeClr val="tx1">
                    <a:tint val="75000"/>
                  </a:schemeClr>
                </a:solidFill>
              </a:defRPr>
            </a:lvl2pPr>
            <a:lvl3pPr marL="914303" indent="0" algn="ctr">
              <a:buNone/>
              <a:defRPr>
                <a:solidFill>
                  <a:schemeClr val="tx1">
                    <a:tint val="75000"/>
                  </a:schemeClr>
                </a:solidFill>
              </a:defRPr>
            </a:lvl3pPr>
            <a:lvl4pPr marL="1371455" indent="0" algn="ctr">
              <a:buNone/>
              <a:defRPr>
                <a:solidFill>
                  <a:schemeClr val="tx1">
                    <a:tint val="75000"/>
                  </a:schemeClr>
                </a:solidFill>
              </a:defRPr>
            </a:lvl4pPr>
            <a:lvl5pPr marL="1828606" indent="0" algn="ctr">
              <a:buNone/>
              <a:defRPr>
                <a:solidFill>
                  <a:schemeClr val="tx1">
                    <a:tint val="75000"/>
                  </a:schemeClr>
                </a:solidFill>
              </a:defRPr>
            </a:lvl5pPr>
            <a:lvl6pPr marL="2285758" indent="0" algn="ctr">
              <a:buNone/>
              <a:defRPr>
                <a:solidFill>
                  <a:schemeClr val="tx1">
                    <a:tint val="75000"/>
                  </a:schemeClr>
                </a:solidFill>
              </a:defRPr>
            </a:lvl6pPr>
            <a:lvl7pPr marL="2742909" indent="0" algn="ctr">
              <a:buNone/>
              <a:defRPr>
                <a:solidFill>
                  <a:schemeClr val="tx1">
                    <a:tint val="75000"/>
                  </a:schemeClr>
                </a:solidFill>
              </a:defRPr>
            </a:lvl7pPr>
            <a:lvl8pPr marL="3200061" indent="0" algn="ctr">
              <a:buNone/>
              <a:defRPr>
                <a:solidFill>
                  <a:schemeClr val="tx1">
                    <a:tint val="75000"/>
                  </a:schemeClr>
                </a:solidFill>
              </a:defRPr>
            </a:lvl8pPr>
            <a:lvl9pPr marL="3657212"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5436D6-B860-4E30-9D6F-EC978728B535}" type="datetime1">
              <a:rPr lang="en-US" smtClean="0"/>
              <a:pPr/>
              <a:t>1/5/2015</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userDrawn="1"/>
        </p:nvSpPr>
        <p:spPr>
          <a:xfrm>
            <a:off x="8458200" y="5486400"/>
            <a:ext cx="685800" cy="685801"/>
          </a:xfrm>
          <a:prstGeom prst="rect">
            <a:avLst/>
          </a:prstGeom>
          <a:gradFill flip="none" rotWithShape="1">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6" name="Slide Number Placeholder 5"/>
          <p:cNvSpPr>
            <a:spLocks noGrp="1"/>
          </p:cNvSpPr>
          <p:nvPr>
            <p:ph type="sldNum" sz="quarter" idx="12"/>
          </p:nvPr>
        </p:nvSpPr>
        <p:spPr/>
        <p:txBody>
          <a:bodyPr/>
          <a:lstStyle/>
          <a:p>
            <a:fld id="{FF632770-BA79-4C9F-8706-E53B0EB9A60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F91F52-5137-415E-954F-35ABFBCB3214}" type="datetime1">
              <a:rPr lang="en-US" smtClean="0"/>
              <a:pPr/>
              <a:t>1/5/2015</a:t>
            </a:fld>
            <a:endParaRPr lang="en-US"/>
          </a:p>
        </p:txBody>
      </p:sp>
      <p:sp>
        <p:nvSpPr>
          <p:cNvPr id="5" name="Footer Placeholder 4"/>
          <p:cNvSpPr>
            <a:spLocks noGrp="1"/>
          </p:cNvSpPr>
          <p:nvPr>
            <p:ph type="ftr" sz="quarter" idx="11"/>
          </p:nvPr>
        </p:nvSpPr>
        <p:spPr/>
        <p:txBody>
          <a:bodyPr/>
          <a:lstStyle/>
          <a:p>
            <a:endParaRPr lang="en-US"/>
          </a:p>
        </p:txBody>
      </p:sp>
      <p:sp>
        <p:nvSpPr>
          <p:cNvPr id="10" name="Rectangle 9"/>
          <p:cNvSpPr/>
          <p:nvPr userDrawn="1"/>
        </p:nvSpPr>
        <p:spPr>
          <a:xfrm>
            <a:off x="8458200" y="5486400"/>
            <a:ext cx="685800" cy="685801"/>
          </a:xfrm>
          <a:prstGeom prst="rect">
            <a:avLst/>
          </a:prstGeom>
          <a:gradFill flip="none" rotWithShape="1">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pic>
        <p:nvPicPr>
          <p:cNvPr id="7" name="Picture 6"/>
          <p:cNvPicPr>
            <a:picLocks noChangeAspect="1"/>
          </p:cNvPicPr>
          <p:nvPr userDrawn="1"/>
        </p:nvPicPr>
        <p:blipFill>
          <a:blip r:embed="rId2" cstate="print"/>
          <a:stretch>
            <a:fillRect/>
          </a:stretch>
        </p:blipFill>
        <p:spPr>
          <a:xfrm>
            <a:off x="7543800" y="76200"/>
            <a:ext cx="875478" cy="875479"/>
          </a:xfrm>
          <a:prstGeom prst="ellipse">
            <a:avLst/>
          </a:prstGeom>
        </p:spPr>
      </p:pic>
      <p:cxnSp>
        <p:nvCxnSpPr>
          <p:cNvPr id="9" name="Straight Connector 8"/>
          <p:cNvCxnSpPr/>
          <p:nvPr userDrawn="1"/>
        </p:nvCxnSpPr>
        <p:spPr>
          <a:xfrm>
            <a:off x="457201" y="1524000"/>
            <a:ext cx="7620000" cy="0"/>
          </a:xfrm>
          <a:prstGeom prst="line">
            <a:avLst/>
          </a:prstGeom>
          <a:ln>
            <a:solidFill>
              <a:schemeClr val="tx2"/>
            </a:solidFill>
          </a:ln>
        </p:spPr>
        <p:style>
          <a:lnRef idx="3">
            <a:schemeClr val="accent2"/>
          </a:lnRef>
          <a:fillRef idx="0">
            <a:schemeClr val="accent2"/>
          </a:fillRef>
          <a:effectRef idx="2">
            <a:schemeClr val="accent2"/>
          </a:effectRef>
          <a:fontRef idx="minor">
            <a:schemeClr val="tx1"/>
          </a:fontRef>
        </p:style>
      </p:cxnSp>
      <p:sp>
        <p:nvSpPr>
          <p:cNvPr id="6" name="Slide Number Placeholder 5"/>
          <p:cNvSpPr>
            <a:spLocks noGrp="1"/>
          </p:cNvSpPr>
          <p:nvPr>
            <p:ph type="sldNum" sz="quarter" idx="12"/>
          </p:nvPr>
        </p:nvSpPr>
        <p:spPr>
          <a:xfrm>
            <a:off x="8526780" y="5631180"/>
            <a:ext cx="548640" cy="396240"/>
          </a:xfrm>
          <a:ln>
            <a:solidFill>
              <a:schemeClr val="tx2"/>
            </a:solidFill>
          </a:ln>
        </p:spPr>
        <p:txBody>
          <a:bodyPr/>
          <a:lstStyle>
            <a:lvl1pPr>
              <a:defRPr>
                <a:solidFill>
                  <a:schemeClr val="accent2">
                    <a:lumMod val="50000"/>
                  </a:schemeClr>
                </a:solidFill>
                <a:latin typeface="Rockwell" pitchFamily="18" charset="0"/>
              </a:defRPr>
            </a:lvl1pPr>
          </a:lstStyle>
          <a:p>
            <a:fld id="{FF632770-BA79-4C9F-8706-E53B0EB9A605}"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4" y="3852864"/>
            <a:ext cx="6135687" cy="1633537"/>
          </a:xfrm>
        </p:spPr>
        <p:txBody>
          <a:bodyPr anchor="b"/>
          <a:lstStyle>
            <a:lvl1pPr marL="0" indent="0">
              <a:buNone/>
              <a:defRPr sz="2000">
                <a:solidFill>
                  <a:schemeClr val="tx1">
                    <a:tint val="75000"/>
                  </a:schemeClr>
                </a:solidFill>
              </a:defRPr>
            </a:lvl1pPr>
            <a:lvl2pPr marL="457152" indent="0">
              <a:buNone/>
              <a:defRPr sz="1800">
                <a:solidFill>
                  <a:schemeClr val="tx1">
                    <a:tint val="75000"/>
                  </a:schemeClr>
                </a:solidFill>
              </a:defRPr>
            </a:lvl2pPr>
            <a:lvl3pPr marL="914303" indent="0">
              <a:buNone/>
              <a:defRPr sz="1600">
                <a:solidFill>
                  <a:schemeClr val="tx1">
                    <a:tint val="75000"/>
                  </a:schemeClr>
                </a:solidFill>
              </a:defRPr>
            </a:lvl3pPr>
            <a:lvl4pPr marL="1371455" indent="0">
              <a:buNone/>
              <a:defRPr sz="1400">
                <a:solidFill>
                  <a:schemeClr val="tx1">
                    <a:tint val="75000"/>
                  </a:schemeClr>
                </a:solidFill>
              </a:defRPr>
            </a:lvl4pPr>
            <a:lvl5pPr marL="1828606" indent="0">
              <a:buNone/>
              <a:defRPr sz="1400">
                <a:solidFill>
                  <a:schemeClr val="tx1">
                    <a:tint val="75000"/>
                  </a:schemeClr>
                </a:solidFill>
              </a:defRPr>
            </a:lvl5pPr>
            <a:lvl6pPr marL="2285758" indent="0">
              <a:buNone/>
              <a:defRPr sz="1400">
                <a:solidFill>
                  <a:schemeClr val="tx1">
                    <a:tint val="75000"/>
                  </a:schemeClr>
                </a:solidFill>
              </a:defRPr>
            </a:lvl6pPr>
            <a:lvl7pPr marL="2742909" indent="0">
              <a:buNone/>
              <a:defRPr sz="1400">
                <a:solidFill>
                  <a:schemeClr val="tx1">
                    <a:tint val="75000"/>
                  </a:schemeClr>
                </a:solidFill>
              </a:defRPr>
            </a:lvl7pPr>
            <a:lvl8pPr marL="3200061" indent="0">
              <a:buNone/>
              <a:defRPr sz="1400">
                <a:solidFill>
                  <a:schemeClr val="tx1">
                    <a:tint val="75000"/>
                  </a:schemeClr>
                </a:solidFill>
              </a:defRPr>
            </a:lvl8pPr>
            <a:lvl9pPr marL="3657212"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9C24EE-CBEB-4FAF-AA54-7EE8D2FA3A84}" type="datetime1">
              <a:rPr lang="en-US" smtClean="0"/>
              <a:pPr/>
              <a:t>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632770-BA79-4C9F-8706-E53B0EB9A60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1" y="1536193"/>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1" y="1536193"/>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6D1A82D-F94A-4340-8744-6B8230B6C99C}" type="datetime1">
              <a:rPr lang="en-US" smtClean="0"/>
              <a:pPr/>
              <a:t>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632770-BA79-4C9F-8706-E53B0EB9A60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3657600" cy="639762"/>
          </a:xfrm>
        </p:spPr>
        <p:txBody>
          <a:bodyPr anchor="b">
            <a:noAutofit/>
          </a:bodyPr>
          <a:lstStyle>
            <a:lvl1pPr marL="0" indent="0" algn="ctr">
              <a:buNone/>
              <a:defRPr sz="2000" b="1">
                <a:solidFill>
                  <a:schemeClr val="tx2"/>
                </a:solidFill>
              </a:defRPr>
            </a:lvl1pPr>
            <a:lvl2pPr marL="457152" indent="0">
              <a:buNone/>
              <a:defRPr sz="2000" b="1"/>
            </a:lvl2pPr>
            <a:lvl3pPr marL="914303" indent="0">
              <a:buNone/>
              <a:defRPr sz="1800" b="1"/>
            </a:lvl3pPr>
            <a:lvl4pPr marL="1371455" indent="0">
              <a:buNone/>
              <a:defRPr sz="1600" b="1"/>
            </a:lvl4pPr>
            <a:lvl5pPr marL="1828606" indent="0">
              <a:buNone/>
              <a:defRPr sz="1600" b="1"/>
            </a:lvl5pPr>
            <a:lvl6pPr marL="2285758" indent="0">
              <a:buNone/>
              <a:defRPr sz="1600" b="1"/>
            </a:lvl6pPr>
            <a:lvl7pPr marL="2742909" indent="0">
              <a:buNone/>
              <a:defRPr sz="1600" b="1"/>
            </a:lvl7pPr>
            <a:lvl8pPr marL="3200061" indent="0">
              <a:buNone/>
              <a:defRPr sz="1600" b="1"/>
            </a:lvl8pPr>
            <a:lvl9pPr marL="3657212"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1" y="1535113"/>
            <a:ext cx="3657600" cy="639762"/>
          </a:xfrm>
        </p:spPr>
        <p:txBody>
          <a:bodyPr anchor="b">
            <a:noAutofit/>
          </a:bodyPr>
          <a:lstStyle>
            <a:lvl1pPr marL="0" indent="0" algn="ctr">
              <a:buNone/>
              <a:defRPr sz="2000" b="1">
                <a:solidFill>
                  <a:schemeClr val="tx2"/>
                </a:solidFill>
              </a:defRPr>
            </a:lvl1pPr>
            <a:lvl2pPr marL="457152" indent="0">
              <a:buNone/>
              <a:defRPr sz="2000" b="1"/>
            </a:lvl2pPr>
            <a:lvl3pPr marL="914303" indent="0">
              <a:buNone/>
              <a:defRPr sz="1800" b="1"/>
            </a:lvl3pPr>
            <a:lvl4pPr marL="1371455" indent="0">
              <a:buNone/>
              <a:defRPr sz="1600" b="1"/>
            </a:lvl4pPr>
            <a:lvl5pPr marL="1828606" indent="0">
              <a:buNone/>
              <a:defRPr sz="1600" b="1"/>
            </a:lvl5pPr>
            <a:lvl6pPr marL="2285758" indent="0">
              <a:buNone/>
              <a:defRPr sz="1600" b="1"/>
            </a:lvl6pPr>
            <a:lvl7pPr marL="2742909" indent="0">
              <a:buNone/>
              <a:defRPr sz="1600" b="1"/>
            </a:lvl7pPr>
            <a:lvl8pPr marL="3200061" indent="0">
              <a:buNone/>
              <a:defRPr sz="1600" b="1"/>
            </a:lvl8pPr>
            <a:lvl9pPr marL="3657212"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1"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BF840D-8DC8-4A3E-87D1-6F1023DBAC3E}" type="datetime1">
              <a:rPr lang="en-US" smtClean="0"/>
              <a:pPr/>
              <a:t>1/5/2015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632770-BA79-4C9F-8706-E53B0EB9A60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200D44A-9BE6-426F-854E-E873AD5F5A8D}" type="datetime1">
              <a:rPr lang="en-US" smtClean="0"/>
              <a:pPr/>
              <a:t>1/5/2015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632770-BA79-4C9F-8706-E53B0EB9A60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2C71C-8821-47C6-A1E1-C1F5907E42DC}" type="datetime1">
              <a:rPr lang="en-US" smtClean="0"/>
              <a:pPr/>
              <a:t>1/5/2015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632770-BA79-4C9F-8706-E53B0EB9A60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274638"/>
            <a:ext cx="7620000" cy="1143000"/>
          </a:xfrm>
          <a:prstGeom prst="rect">
            <a:avLst/>
          </a:prstGeom>
        </p:spPr>
        <p:txBody>
          <a:bodyPr vert="horz" lIns="91430" tIns="45716" rIns="91430" bIns="45716"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1" y="1600200"/>
            <a:ext cx="7620000" cy="4800601"/>
          </a:xfrm>
          <a:prstGeom prst="rect">
            <a:avLst/>
          </a:prstGeom>
        </p:spPr>
        <p:txBody>
          <a:bodyPr vert="horz" lIns="91430" tIns="45716" rIns="91430" bIns="4571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1"/>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8" name="Rectangle 7"/>
          <p:cNvSpPr/>
          <p:nvPr userDrawn="1"/>
        </p:nvSpPr>
        <p:spPr>
          <a:xfrm>
            <a:off x="8458200" y="5505450"/>
            <a:ext cx="685800" cy="685801"/>
          </a:xfrm>
          <a:prstGeom prst="rect">
            <a:avLst/>
          </a:prstGeom>
          <a:gradFill flip="none" rotWithShape="1">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lvl="0"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chemeClr val="accent2">
                <a:lumMod val="50000"/>
              </a:schemeClr>
            </a:solidFill>
          </a:ln>
        </p:spPr>
        <p:txBody>
          <a:bodyPr vert="horz" lIns="0" tIns="0" rIns="0" bIns="0" rtlCol="0" anchor="ctr"/>
          <a:lstStyle>
            <a:lvl1pPr algn="ctr">
              <a:defRPr sz="1800">
                <a:solidFill>
                  <a:schemeClr val="accent2">
                    <a:lumMod val="50000"/>
                  </a:schemeClr>
                </a:solidFill>
              </a:defRPr>
            </a:lvl1pPr>
          </a:lstStyle>
          <a:p>
            <a:fld id="{FF632770-BA79-4C9F-8706-E53B0EB9A605}" type="slidenum">
              <a:rPr lang="en-US" smtClean="0"/>
              <a:pPr/>
              <a:t>‹#›</a:t>
            </a:fld>
            <a:endParaRPr lang="en-US" dirty="0"/>
          </a:p>
        </p:txBody>
      </p:sp>
      <p:sp>
        <p:nvSpPr>
          <p:cNvPr id="5" name="Footer Placeholder 4"/>
          <p:cNvSpPr>
            <a:spLocks noGrp="1"/>
          </p:cNvSpPr>
          <p:nvPr>
            <p:ph type="ftr" sz="quarter" idx="3"/>
          </p:nvPr>
        </p:nvSpPr>
        <p:spPr>
          <a:xfrm rot="16200000">
            <a:off x="7586911" y="4048760"/>
            <a:ext cx="2367281" cy="365760"/>
          </a:xfrm>
          <a:prstGeom prst="rect">
            <a:avLst/>
          </a:prstGeom>
        </p:spPr>
        <p:txBody>
          <a:bodyPr vert="horz" lIns="91430" tIns="45716" rIns="91430" bIns="45716"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2" y="1645920"/>
            <a:ext cx="2438399" cy="365760"/>
          </a:xfrm>
          <a:prstGeom prst="rect">
            <a:avLst/>
          </a:prstGeom>
        </p:spPr>
        <p:txBody>
          <a:bodyPr vert="horz" lIns="91430" tIns="45716" rIns="91430" bIns="45716" rtlCol="0" anchor="ctr"/>
          <a:lstStyle>
            <a:lvl1pPr algn="l">
              <a:defRPr sz="1200">
                <a:solidFill>
                  <a:schemeClr val="bg2"/>
                </a:solidFill>
              </a:defRPr>
            </a:lvl1pPr>
          </a:lstStyle>
          <a:p>
            <a:fld id="{38556496-8F8C-4FD6-921F-947FBDBF14A4}" type="datetime1">
              <a:rPr lang="en-US" smtClean="0"/>
              <a:pPr/>
              <a:t>1/5/2015</a:t>
            </a:fld>
            <a:endParaRPr lang="en-US"/>
          </a:p>
        </p:txBody>
      </p:sp>
      <p:sp>
        <p:nvSpPr>
          <p:cNvPr id="9" name="TextBox 8"/>
          <p:cNvSpPr txBox="1"/>
          <p:nvPr userDrawn="1"/>
        </p:nvSpPr>
        <p:spPr>
          <a:xfrm>
            <a:off x="0" y="6477000"/>
            <a:ext cx="3962400" cy="374950"/>
          </a:xfrm>
          <a:prstGeom prst="rect">
            <a:avLst/>
          </a:prstGeom>
          <a:noFill/>
        </p:spPr>
        <p:txBody>
          <a:bodyPr wrap="square" lIns="91430" tIns="45716" rIns="91430" bIns="45716" rtlCol="0">
            <a:spAutoFit/>
          </a:bodyPr>
          <a:lstStyle/>
          <a:p>
            <a:r>
              <a:rPr lang="en-US" dirty="0" smtClean="0"/>
              <a:t>DRAFT POLICY UNDER DEVELOPMENT</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Lst>
  <p:timing>
    <p:tnLst>
      <p:par>
        <p:cTn id="1" dur="indefinite" restart="never" nodeType="tmRoot"/>
      </p:par>
    </p:tnLst>
  </p:timing>
  <p:hf hdr="0" ftr="0" dt="0"/>
  <p:txStyles>
    <p:titleStyle>
      <a:lvl1pPr algn="l" defTabSz="914303"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864" indent="-228576" algn="l" defTabSz="914303"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12" indent="-228576" algn="l" defTabSz="914303"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733" indent="-228576" algn="l" defTabSz="914303"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025" indent="-228576" algn="l" defTabSz="914303"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315" indent="-228576" algn="l" defTabSz="914303"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176" indent="-182860" algn="l" defTabSz="914303"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036" indent="-182860" algn="l" defTabSz="914303"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2897" indent="-182860" algn="l" defTabSz="914303"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5758" indent="-182860" algn="l" defTabSz="914303"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303" rtl="0" eaLnBrk="1" latinLnBrk="0" hangingPunct="1">
        <a:defRPr sz="1800" kern="1200">
          <a:solidFill>
            <a:schemeClr val="tx1"/>
          </a:solidFill>
          <a:latin typeface="+mn-lt"/>
          <a:ea typeface="+mn-ea"/>
          <a:cs typeface="+mn-cs"/>
        </a:defRPr>
      </a:lvl1pPr>
      <a:lvl2pPr marL="457152" algn="l" defTabSz="914303" rtl="0" eaLnBrk="1" latinLnBrk="0" hangingPunct="1">
        <a:defRPr sz="1800" kern="1200">
          <a:solidFill>
            <a:schemeClr val="tx1"/>
          </a:solidFill>
          <a:latin typeface="+mn-lt"/>
          <a:ea typeface="+mn-ea"/>
          <a:cs typeface="+mn-cs"/>
        </a:defRPr>
      </a:lvl2pPr>
      <a:lvl3pPr marL="914303" algn="l" defTabSz="914303" rtl="0" eaLnBrk="1" latinLnBrk="0" hangingPunct="1">
        <a:defRPr sz="1800" kern="1200">
          <a:solidFill>
            <a:schemeClr val="tx1"/>
          </a:solidFill>
          <a:latin typeface="+mn-lt"/>
          <a:ea typeface="+mn-ea"/>
          <a:cs typeface="+mn-cs"/>
        </a:defRPr>
      </a:lvl3pPr>
      <a:lvl4pPr marL="1371455" algn="l" defTabSz="914303" rtl="0" eaLnBrk="1" latinLnBrk="0" hangingPunct="1">
        <a:defRPr sz="1800" kern="1200">
          <a:solidFill>
            <a:schemeClr val="tx1"/>
          </a:solidFill>
          <a:latin typeface="+mn-lt"/>
          <a:ea typeface="+mn-ea"/>
          <a:cs typeface="+mn-cs"/>
        </a:defRPr>
      </a:lvl4pPr>
      <a:lvl5pPr marL="1828606" algn="l" defTabSz="914303" rtl="0" eaLnBrk="1" latinLnBrk="0" hangingPunct="1">
        <a:defRPr sz="1800" kern="1200">
          <a:solidFill>
            <a:schemeClr val="tx1"/>
          </a:solidFill>
          <a:latin typeface="+mn-lt"/>
          <a:ea typeface="+mn-ea"/>
          <a:cs typeface="+mn-cs"/>
        </a:defRPr>
      </a:lvl5pPr>
      <a:lvl6pPr marL="2285758" algn="l" defTabSz="914303" rtl="0" eaLnBrk="1" latinLnBrk="0" hangingPunct="1">
        <a:defRPr sz="1800" kern="1200">
          <a:solidFill>
            <a:schemeClr val="tx1"/>
          </a:solidFill>
          <a:latin typeface="+mn-lt"/>
          <a:ea typeface="+mn-ea"/>
          <a:cs typeface="+mn-cs"/>
        </a:defRPr>
      </a:lvl6pPr>
      <a:lvl7pPr marL="2742909" algn="l" defTabSz="914303" rtl="0" eaLnBrk="1" latinLnBrk="0" hangingPunct="1">
        <a:defRPr sz="1800" kern="1200">
          <a:solidFill>
            <a:schemeClr val="tx1"/>
          </a:solidFill>
          <a:latin typeface="+mn-lt"/>
          <a:ea typeface="+mn-ea"/>
          <a:cs typeface="+mn-cs"/>
        </a:defRPr>
      </a:lvl7pPr>
      <a:lvl8pPr marL="3200061" algn="l" defTabSz="914303" rtl="0" eaLnBrk="1" latinLnBrk="0" hangingPunct="1">
        <a:defRPr sz="1800" kern="1200">
          <a:solidFill>
            <a:schemeClr val="tx1"/>
          </a:solidFill>
          <a:latin typeface="+mn-lt"/>
          <a:ea typeface="+mn-ea"/>
          <a:cs typeface="+mn-cs"/>
        </a:defRPr>
      </a:lvl8pPr>
      <a:lvl9pPr marL="3657212" algn="l" defTabSz="91430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malegislature.gov/Laws/GeneralLaws/PartI/TitleII/Chapter6D/Section11"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mass.gov/ocabr/docs/doi/summary-2012-certifications.pdf"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sz="4400" dirty="0">
                <a:solidFill>
                  <a:schemeClr val="tx2">
                    <a:lumMod val="75000"/>
                  </a:schemeClr>
                </a:solidFill>
                <a:latin typeface="Rockwell" pitchFamily="18" charset="0"/>
              </a:rPr>
              <a:t>Chapter 224 Implementation Update</a:t>
            </a:r>
            <a:endParaRPr lang="en-US" sz="4400" dirty="0"/>
          </a:p>
        </p:txBody>
      </p:sp>
      <p:sp>
        <p:nvSpPr>
          <p:cNvPr id="6" name="Subtitle 5"/>
          <p:cNvSpPr>
            <a:spLocks noGrp="1"/>
          </p:cNvSpPr>
          <p:nvPr>
            <p:ph type="subTitle" idx="1"/>
          </p:nvPr>
        </p:nvSpPr>
        <p:spPr/>
        <p:txBody>
          <a:bodyPr/>
          <a:lstStyle/>
          <a:p>
            <a:r>
              <a:rPr lang="en-US" dirty="0" smtClean="0"/>
              <a:t>September 19, 2014</a:t>
            </a:r>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1</a:t>
            </a:fld>
            <a:endParaRPr lang="en-US" dirty="0"/>
          </a:p>
        </p:txBody>
      </p:sp>
    </p:spTree>
    <p:extLst>
      <p:ext uri="{BB962C8B-B14F-4D97-AF65-F5344CB8AC3E}">
        <p14:creationId xmlns:p14="http://schemas.microsoft.com/office/powerpoint/2010/main" val="8706825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Chapter 224 Overview</a:t>
            </a:r>
          </a:p>
        </p:txBody>
      </p:sp>
      <p:sp>
        <p:nvSpPr>
          <p:cNvPr id="3" name="Content Placeholder 2"/>
          <p:cNvSpPr>
            <a:spLocks noGrp="1"/>
          </p:cNvSpPr>
          <p:nvPr>
            <p:ph idx="1"/>
          </p:nvPr>
        </p:nvSpPr>
        <p:spPr>
          <a:xfrm>
            <a:off x="457201" y="1600201"/>
            <a:ext cx="7620000" cy="2133600"/>
          </a:xfrm>
        </p:spPr>
        <p:txBody>
          <a:bodyPr>
            <a:normAutofit/>
          </a:bodyPr>
          <a:lstStyle/>
          <a:p>
            <a:pPr>
              <a:buClr>
                <a:schemeClr val="tx2">
                  <a:lumMod val="50000"/>
                </a:schemeClr>
              </a:buClr>
            </a:pPr>
            <a:r>
              <a:rPr lang="en-US" sz="2400" dirty="0"/>
              <a:t>Ch. 224 is comprehensive health reform legislation designed to contain costs while improving quality</a:t>
            </a:r>
          </a:p>
          <a:p>
            <a:pPr>
              <a:buClr>
                <a:schemeClr val="tx2">
                  <a:lumMod val="50000"/>
                </a:schemeClr>
              </a:buClr>
            </a:pPr>
            <a:r>
              <a:rPr lang="en-US" sz="2400" dirty="0" smtClean="0"/>
              <a:t>Ch. 224 was signed into law in 2012</a:t>
            </a:r>
          </a:p>
          <a:p>
            <a:pPr>
              <a:buClr>
                <a:schemeClr val="tx2">
                  <a:lumMod val="50000"/>
                </a:schemeClr>
              </a:buClr>
            </a:pPr>
            <a:r>
              <a:rPr lang="en-US" sz="2400" dirty="0"/>
              <a:t>M</a:t>
            </a:r>
            <a:r>
              <a:rPr lang="en-US" sz="2400" dirty="0" smtClean="0"/>
              <a:t>any </a:t>
            </a:r>
            <a:r>
              <a:rPr lang="en-US" sz="2400" dirty="0"/>
              <a:t>agencies have </a:t>
            </a:r>
            <a:r>
              <a:rPr lang="en-US" sz="2400" dirty="0" smtClean="0"/>
              <a:t>responsibilities under Ch. 224, including:</a:t>
            </a:r>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a:t>
            </a:fld>
            <a:endParaRPr lang="en-US" dirty="0"/>
          </a:p>
        </p:txBody>
      </p:sp>
      <p:sp>
        <p:nvSpPr>
          <p:cNvPr id="5" name="TextBox 4"/>
          <p:cNvSpPr txBox="1"/>
          <p:nvPr/>
        </p:nvSpPr>
        <p:spPr>
          <a:xfrm>
            <a:off x="914400" y="3733800"/>
            <a:ext cx="6629400" cy="2308324"/>
          </a:xfrm>
          <a:prstGeom prst="rect">
            <a:avLst/>
          </a:prstGeom>
          <a:noFill/>
        </p:spPr>
        <p:txBody>
          <a:bodyPr wrap="square" numCol="2" rtlCol="0">
            <a:spAutoFit/>
          </a:bodyPr>
          <a:lstStyle/>
          <a:p>
            <a:pPr marL="285750" indent="-285750">
              <a:buFont typeface="Arial"/>
              <a:buChar char="•"/>
            </a:pPr>
            <a:r>
              <a:rPr lang="en-US" dirty="0" smtClean="0"/>
              <a:t>HPC</a:t>
            </a:r>
          </a:p>
          <a:p>
            <a:pPr marL="285750" indent="-285750">
              <a:buFont typeface="Arial"/>
              <a:buChar char="•"/>
            </a:pPr>
            <a:r>
              <a:rPr lang="en-US" dirty="0" smtClean="0"/>
              <a:t>CHIA</a:t>
            </a:r>
          </a:p>
          <a:p>
            <a:pPr marL="285750" indent="-285750">
              <a:buFont typeface="Arial"/>
              <a:buChar char="•"/>
            </a:pPr>
            <a:r>
              <a:rPr lang="en-US" dirty="0" smtClean="0"/>
              <a:t>EOHHS</a:t>
            </a:r>
          </a:p>
          <a:p>
            <a:pPr marL="742902" lvl="1" indent="-285750">
              <a:buFont typeface="Arial"/>
              <a:buChar char="•"/>
            </a:pPr>
            <a:r>
              <a:rPr lang="en-US" dirty="0" err="1" smtClean="0"/>
              <a:t>MassHealth</a:t>
            </a:r>
            <a:endParaRPr lang="en-US" dirty="0"/>
          </a:p>
          <a:p>
            <a:pPr marL="742902" lvl="1" indent="-285750">
              <a:buFont typeface="Arial"/>
              <a:buChar char="•"/>
            </a:pPr>
            <a:r>
              <a:rPr lang="en-US" dirty="0" smtClean="0"/>
              <a:t>DMH</a:t>
            </a:r>
          </a:p>
          <a:p>
            <a:pPr marL="742902" lvl="1" indent="-285750">
              <a:buFont typeface="Arial"/>
              <a:buChar char="•"/>
            </a:pPr>
            <a:r>
              <a:rPr lang="en-US" dirty="0" smtClean="0"/>
              <a:t>DPH</a:t>
            </a:r>
          </a:p>
          <a:p>
            <a:pPr marL="285750" indent="-285750">
              <a:buFont typeface="Arial"/>
              <a:buChar char="•"/>
            </a:pPr>
            <a:r>
              <a:rPr lang="en-US" dirty="0" smtClean="0"/>
              <a:t>DOI</a:t>
            </a:r>
            <a:br>
              <a:rPr lang="en-US" dirty="0" smtClean="0"/>
            </a:br>
            <a:endParaRPr lang="en-US" dirty="0" smtClean="0"/>
          </a:p>
          <a:p>
            <a:pPr marL="285750" indent="-285750">
              <a:buFont typeface="Arial"/>
              <a:buChar char="•"/>
            </a:pPr>
            <a:r>
              <a:rPr lang="en-US" dirty="0" smtClean="0"/>
              <a:t>ANF</a:t>
            </a:r>
          </a:p>
          <a:p>
            <a:pPr marL="285750" indent="-285750">
              <a:buFont typeface="Arial"/>
              <a:buChar char="•"/>
            </a:pPr>
            <a:r>
              <a:rPr lang="en-US" dirty="0" smtClean="0"/>
              <a:t>CCA</a:t>
            </a:r>
          </a:p>
          <a:p>
            <a:pPr marL="285750" indent="-285750">
              <a:buFont typeface="Arial"/>
              <a:buChar char="•"/>
            </a:pPr>
            <a:r>
              <a:rPr lang="en-US" dirty="0" smtClean="0"/>
              <a:t>GIC</a:t>
            </a:r>
          </a:p>
          <a:p>
            <a:pPr marL="285750" indent="-285750">
              <a:buFont typeface="Arial"/>
              <a:buChar char="•"/>
            </a:pPr>
            <a:r>
              <a:rPr lang="en-US" dirty="0"/>
              <a:t>LWD</a:t>
            </a:r>
          </a:p>
          <a:p>
            <a:pPr marL="285750" indent="-285750">
              <a:buFont typeface="Arial"/>
              <a:buChar char="•"/>
            </a:pPr>
            <a:r>
              <a:rPr lang="en-US" dirty="0" err="1" smtClean="0"/>
              <a:t>MeHI</a:t>
            </a:r>
            <a:endParaRPr lang="en-US" dirty="0" smtClean="0"/>
          </a:p>
          <a:p>
            <a:pPr marL="285750" indent="-285750">
              <a:buFont typeface="Arial"/>
              <a:buChar char="•"/>
            </a:pPr>
            <a:r>
              <a:rPr lang="en-US" dirty="0" smtClean="0"/>
              <a:t>AGO</a:t>
            </a:r>
          </a:p>
          <a:p>
            <a:pPr marL="285750" indent="-285750">
              <a:buFont typeface="Arial"/>
              <a:buChar char="•"/>
            </a:pPr>
            <a:r>
              <a:rPr lang="en-US" dirty="0" smtClean="0"/>
              <a:t>Auditor</a:t>
            </a:r>
          </a:p>
        </p:txBody>
      </p:sp>
    </p:spTree>
    <p:extLst>
      <p:ext uri="{BB962C8B-B14F-4D97-AF65-F5344CB8AC3E}">
        <p14:creationId xmlns:p14="http://schemas.microsoft.com/office/powerpoint/2010/main" val="23164566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Implementation Status</a:t>
            </a:r>
            <a:endParaRPr lang="en-US" sz="3600" dirty="0"/>
          </a:p>
        </p:txBody>
      </p:sp>
      <p:sp>
        <p:nvSpPr>
          <p:cNvPr id="3" name="Content Placeholder 2"/>
          <p:cNvSpPr>
            <a:spLocks noGrp="1"/>
          </p:cNvSpPr>
          <p:nvPr>
            <p:ph idx="1"/>
          </p:nvPr>
        </p:nvSpPr>
        <p:spPr>
          <a:xfrm>
            <a:off x="457201" y="1600200"/>
            <a:ext cx="7620000" cy="2380131"/>
          </a:xfrm>
        </p:spPr>
        <p:txBody>
          <a:bodyPr wrap="square">
            <a:spAutoFit/>
          </a:bodyPr>
          <a:lstStyle/>
          <a:p>
            <a:pPr>
              <a:spcBef>
                <a:spcPts val="0"/>
              </a:spcBef>
              <a:spcAft>
                <a:spcPts val="1000"/>
              </a:spcAft>
            </a:pPr>
            <a:r>
              <a:rPr lang="en-US" dirty="0" smtClean="0"/>
              <a:t>ANF/EHS convene a quarterly interagency meeting to track and coordinate Ch. 224 activities</a:t>
            </a:r>
          </a:p>
          <a:p>
            <a:pPr>
              <a:spcBef>
                <a:spcPts val="0"/>
              </a:spcBef>
              <a:spcAft>
                <a:spcPts val="1000"/>
              </a:spcAft>
            </a:pPr>
            <a:r>
              <a:rPr lang="en-US" dirty="0" smtClean="0"/>
              <a:t>BCBSMA Foundation has recently released a tracking tool that identifies progress to date on Ch. 224 implementation</a:t>
            </a:r>
          </a:p>
          <a:p>
            <a:pPr>
              <a:spcBef>
                <a:spcPts val="0"/>
              </a:spcBef>
            </a:pPr>
            <a:r>
              <a:rPr lang="en-US" dirty="0" smtClean="0"/>
              <a:t>This presentation highlights upcoming Ch. 224 topics that have key milestones in the remainder of CY2014</a:t>
            </a:r>
            <a:endParaRPr lang="en-US" dirty="0"/>
          </a:p>
        </p:txBody>
      </p:sp>
      <p:sp>
        <p:nvSpPr>
          <p:cNvPr id="4" name="Slide Number Placeholder 3"/>
          <p:cNvSpPr>
            <a:spLocks noGrp="1"/>
          </p:cNvSpPr>
          <p:nvPr>
            <p:ph type="sldNum" sz="quarter" idx="12"/>
          </p:nvPr>
        </p:nvSpPr>
        <p:spPr/>
        <p:txBody>
          <a:bodyPr/>
          <a:lstStyle/>
          <a:p>
            <a:fld id="{39F5F628-935F-4F1F-A703-668EEE6BB347}" type="slidenum">
              <a:rPr lang="en-US" smtClean="0"/>
              <a:pPr/>
              <a:t>3</a:t>
            </a:fld>
            <a:r>
              <a:rPr lang="en-US" dirty="0" smtClean="0"/>
              <a:t> </a:t>
            </a:r>
            <a:endParaRPr lang="en-US" dirty="0"/>
          </a:p>
        </p:txBody>
      </p:sp>
    </p:spTree>
    <p:extLst>
      <p:ext uri="{BB962C8B-B14F-4D97-AF65-F5344CB8AC3E}">
        <p14:creationId xmlns:p14="http://schemas.microsoft.com/office/powerpoint/2010/main" val="17000345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Key Topics</a:t>
            </a:r>
            <a:endParaRPr lang="en-US" sz="3600" dirty="0"/>
          </a:p>
        </p:txBody>
      </p:sp>
      <p:sp>
        <p:nvSpPr>
          <p:cNvPr id="3" name="Content Placeholder 2"/>
          <p:cNvSpPr>
            <a:spLocks noGrp="1"/>
          </p:cNvSpPr>
          <p:nvPr>
            <p:ph idx="1"/>
          </p:nvPr>
        </p:nvSpPr>
        <p:spPr/>
        <p:txBody>
          <a:bodyPr/>
          <a:lstStyle/>
          <a:p>
            <a:pPr>
              <a:spcBef>
                <a:spcPts val="1000"/>
              </a:spcBef>
              <a:buClr>
                <a:schemeClr val="tx2">
                  <a:lumMod val="50000"/>
                </a:schemeClr>
              </a:buClr>
            </a:pPr>
            <a:r>
              <a:rPr lang="en-US" sz="2400" dirty="0" smtClean="0"/>
              <a:t>Measurement of Health </a:t>
            </a:r>
            <a:r>
              <a:rPr lang="en-US" sz="2400" dirty="0"/>
              <a:t>C</a:t>
            </a:r>
            <a:r>
              <a:rPr lang="en-US" sz="2400" dirty="0" smtClean="0"/>
              <a:t>are Cost Growth</a:t>
            </a:r>
            <a:endParaRPr lang="en-US" sz="2400" dirty="0"/>
          </a:p>
          <a:p>
            <a:pPr>
              <a:spcBef>
                <a:spcPts val="1000"/>
              </a:spcBef>
              <a:buClr>
                <a:schemeClr val="tx2">
                  <a:lumMod val="50000"/>
                </a:schemeClr>
              </a:buClr>
            </a:pPr>
            <a:r>
              <a:rPr lang="en-US" sz="2400" dirty="0" smtClean="0"/>
              <a:t>Cost Trends </a:t>
            </a:r>
            <a:r>
              <a:rPr lang="en-US" sz="2400" dirty="0"/>
              <a:t>H</a:t>
            </a:r>
            <a:r>
              <a:rPr lang="en-US" sz="2400" dirty="0" smtClean="0"/>
              <a:t>earings and </a:t>
            </a:r>
            <a:r>
              <a:rPr lang="en-US" sz="2400" dirty="0"/>
              <a:t>R</a:t>
            </a:r>
            <a:r>
              <a:rPr lang="en-US" sz="2400" dirty="0" smtClean="0"/>
              <a:t>eports</a:t>
            </a:r>
          </a:p>
          <a:p>
            <a:pPr>
              <a:spcBef>
                <a:spcPts val="1000"/>
              </a:spcBef>
              <a:buClr>
                <a:schemeClr val="tx2">
                  <a:lumMod val="50000"/>
                </a:schemeClr>
              </a:buClr>
            </a:pPr>
            <a:r>
              <a:rPr lang="en-US" sz="2400" dirty="0" smtClean="0"/>
              <a:t>Registered Provider Organization (RPO) and Risk Bearing Provider Organization (RBPO) registration programs</a:t>
            </a:r>
          </a:p>
          <a:p>
            <a:pPr>
              <a:spcBef>
                <a:spcPts val="1000"/>
              </a:spcBef>
              <a:buClr>
                <a:schemeClr val="tx2">
                  <a:lumMod val="50000"/>
                </a:schemeClr>
              </a:buClr>
            </a:pPr>
            <a:r>
              <a:rPr lang="en-US" sz="2400" dirty="0" smtClean="0"/>
              <a:t>Delivery System Transformation and Adoption of Alternative Payment Methodologies (APMs)</a:t>
            </a:r>
          </a:p>
          <a:p>
            <a:pPr>
              <a:spcBef>
                <a:spcPts val="1000"/>
              </a:spcBef>
              <a:buClr>
                <a:schemeClr val="tx2">
                  <a:lumMod val="50000"/>
                </a:schemeClr>
              </a:buClr>
            </a:pPr>
            <a:r>
              <a:rPr lang="en-US" sz="2400" dirty="0" smtClean="0"/>
              <a:t>Behavioral Health</a:t>
            </a:r>
          </a:p>
          <a:p>
            <a:pPr>
              <a:spcBef>
                <a:spcPts val="1000"/>
              </a:spcBef>
              <a:buClr>
                <a:schemeClr val="tx2">
                  <a:lumMod val="50000"/>
                </a:schemeClr>
              </a:buClr>
            </a:pPr>
            <a:r>
              <a:rPr lang="en-US" sz="2400" dirty="0" smtClean="0"/>
              <a:t>Cost and Market Impact Reviews</a:t>
            </a: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4</a:t>
            </a:fld>
            <a:endParaRPr lang="en-US" dirty="0"/>
          </a:p>
        </p:txBody>
      </p:sp>
    </p:spTree>
    <p:extLst>
      <p:ext uri="{BB962C8B-B14F-4D97-AF65-F5344CB8AC3E}">
        <p14:creationId xmlns:p14="http://schemas.microsoft.com/office/powerpoint/2010/main" val="29926817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Key Topics</a:t>
            </a:r>
            <a:endParaRPr lang="en-US" sz="3600" dirty="0"/>
          </a:p>
        </p:txBody>
      </p:sp>
      <p:sp>
        <p:nvSpPr>
          <p:cNvPr id="3" name="Content Placeholder 2"/>
          <p:cNvSpPr>
            <a:spLocks noGrp="1"/>
          </p:cNvSpPr>
          <p:nvPr>
            <p:ph idx="1"/>
          </p:nvPr>
        </p:nvSpPr>
        <p:spPr/>
        <p:txBody>
          <a:bodyPr/>
          <a:lstStyle/>
          <a:p>
            <a:pPr>
              <a:spcBef>
                <a:spcPts val="1000"/>
              </a:spcBef>
              <a:buClr>
                <a:schemeClr val="tx2">
                  <a:lumMod val="50000"/>
                </a:schemeClr>
              </a:buClr>
            </a:pPr>
            <a:r>
              <a:rPr lang="en-US" sz="2400" b="1" dirty="0" smtClean="0"/>
              <a:t>Measurement of Health </a:t>
            </a:r>
            <a:r>
              <a:rPr lang="en-US" sz="2400" b="1" dirty="0"/>
              <a:t>C</a:t>
            </a:r>
            <a:r>
              <a:rPr lang="en-US" sz="2400" b="1" dirty="0" smtClean="0"/>
              <a:t>are Cost Growth</a:t>
            </a:r>
            <a:endParaRPr lang="en-US" sz="2400" b="1" dirty="0"/>
          </a:p>
          <a:p>
            <a:pPr>
              <a:spcBef>
                <a:spcPts val="1000"/>
              </a:spcBef>
              <a:buClr>
                <a:schemeClr val="tx2">
                  <a:lumMod val="50000"/>
                </a:schemeClr>
              </a:buClr>
            </a:pPr>
            <a:r>
              <a:rPr lang="en-US" sz="2400" dirty="0" smtClean="0"/>
              <a:t>Cost Trends </a:t>
            </a:r>
            <a:r>
              <a:rPr lang="en-US" sz="2400" dirty="0"/>
              <a:t>H</a:t>
            </a:r>
            <a:r>
              <a:rPr lang="en-US" sz="2400" dirty="0" smtClean="0"/>
              <a:t>earings and </a:t>
            </a:r>
            <a:r>
              <a:rPr lang="en-US" sz="2400" dirty="0"/>
              <a:t>R</a:t>
            </a:r>
            <a:r>
              <a:rPr lang="en-US" sz="2400" dirty="0" smtClean="0"/>
              <a:t>eports</a:t>
            </a:r>
          </a:p>
          <a:p>
            <a:pPr>
              <a:spcBef>
                <a:spcPts val="1000"/>
              </a:spcBef>
              <a:buClr>
                <a:schemeClr val="tx2">
                  <a:lumMod val="50000"/>
                </a:schemeClr>
              </a:buClr>
            </a:pPr>
            <a:r>
              <a:rPr lang="en-US" sz="2400" dirty="0" smtClean="0"/>
              <a:t>Registered Provider Organization (RPO) and Risk Bearing Provider Organization (RBPO) registration programs</a:t>
            </a:r>
          </a:p>
          <a:p>
            <a:pPr>
              <a:spcBef>
                <a:spcPts val="1000"/>
              </a:spcBef>
              <a:buClr>
                <a:schemeClr val="tx2">
                  <a:lumMod val="50000"/>
                </a:schemeClr>
              </a:buClr>
            </a:pPr>
            <a:r>
              <a:rPr lang="en-US" sz="2400" dirty="0" smtClean="0"/>
              <a:t>Delivery System Transformation and Adoption of Alternative Payment Methodologies (APMs)</a:t>
            </a:r>
          </a:p>
          <a:p>
            <a:pPr>
              <a:spcBef>
                <a:spcPts val="1000"/>
              </a:spcBef>
              <a:buClr>
                <a:schemeClr val="tx2">
                  <a:lumMod val="50000"/>
                </a:schemeClr>
              </a:buClr>
            </a:pPr>
            <a:r>
              <a:rPr lang="en-US" sz="2400" dirty="0" smtClean="0"/>
              <a:t>Behavioral Health</a:t>
            </a:r>
          </a:p>
          <a:p>
            <a:pPr>
              <a:spcBef>
                <a:spcPts val="1000"/>
              </a:spcBef>
              <a:buClr>
                <a:schemeClr val="tx2">
                  <a:lumMod val="50000"/>
                </a:schemeClr>
              </a:buClr>
            </a:pPr>
            <a:r>
              <a:rPr lang="en-US" sz="2400" dirty="0"/>
              <a:t>Cost and Market Impact Reviews</a:t>
            </a:r>
          </a:p>
          <a:p>
            <a:pPr marL="114288" indent="0">
              <a:spcBef>
                <a:spcPts val="1000"/>
              </a:spcBef>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5</a:t>
            </a:fld>
            <a:endParaRPr lang="en-US" dirty="0"/>
          </a:p>
        </p:txBody>
      </p:sp>
    </p:spTree>
    <p:extLst>
      <p:ext uri="{BB962C8B-B14F-4D97-AF65-F5344CB8AC3E}">
        <p14:creationId xmlns:p14="http://schemas.microsoft.com/office/powerpoint/2010/main" val="22504734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Measurement of Cost </a:t>
            </a:r>
            <a:r>
              <a:rPr lang="en-US" sz="3600" dirty="0"/>
              <a:t>G</a:t>
            </a:r>
            <a:r>
              <a:rPr lang="en-US" sz="3600" dirty="0" smtClean="0"/>
              <a:t>rowth</a:t>
            </a:r>
            <a:endParaRPr lang="en-US" sz="3600" dirty="0"/>
          </a:p>
        </p:txBody>
      </p:sp>
      <p:sp>
        <p:nvSpPr>
          <p:cNvPr id="3" name="Content Placeholder 2"/>
          <p:cNvSpPr>
            <a:spLocks noGrp="1"/>
          </p:cNvSpPr>
          <p:nvPr>
            <p:ph idx="1"/>
          </p:nvPr>
        </p:nvSpPr>
        <p:spPr/>
        <p:txBody>
          <a:bodyPr>
            <a:normAutofit fontScale="85000" lnSpcReduction="20000"/>
          </a:bodyPr>
          <a:lstStyle/>
          <a:p>
            <a:pPr marL="114288" indent="0">
              <a:spcBef>
                <a:spcPts val="1000"/>
              </a:spcBef>
              <a:buClr>
                <a:schemeClr val="tx2">
                  <a:lumMod val="50000"/>
                </a:schemeClr>
              </a:buClr>
              <a:buNone/>
            </a:pPr>
            <a:r>
              <a:rPr lang="en-US" sz="2400" dirty="0"/>
              <a:t>Current</a:t>
            </a:r>
          </a:p>
          <a:p>
            <a:pPr>
              <a:spcBef>
                <a:spcPts val="1000"/>
              </a:spcBef>
              <a:buClr>
                <a:schemeClr val="tx2">
                  <a:lumMod val="50000"/>
                </a:schemeClr>
              </a:buClr>
            </a:pPr>
            <a:r>
              <a:rPr lang="en-US" sz="2400" dirty="0" smtClean="0"/>
              <a:t>For </a:t>
            </a:r>
            <a:r>
              <a:rPr lang="en-US" sz="2400" dirty="0"/>
              <a:t>calendar year 2013, the benchmark growth rate was set </a:t>
            </a:r>
            <a:r>
              <a:rPr lang="en-US" sz="2400" dirty="0" smtClean="0"/>
              <a:t>by statute at </a:t>
            </a:r>
            <a:r>
              <a:rPr lang="en-US" sz="2400" dirty="0"/>
              <a:t>+3.6%. </a:t>
            </a:r>
          </a:p>
          <a:p>
            <a:pPr>
              <a:spcBef>
                <a:spcPts val="1000"/>
              </a:spcBef>
              <a:buClr>
                <a:schemeClr val="tx2">
                  <a:lumMod val="50000"/>
                </a:schemeClr>
              </a:buClr>
            </a:pPr>
            <a:r>
              <a:rPr lang="en-US" sz="2400" dirty="0" smtClean="0"/>
              <a:t>On September 2, </a:t>
            </a:r>
            <a:r>
              <a:rPr lang="en-US" sz="2400" dirty="0"/>
              <a:t>CHIA </a:t>
            </a:r>
            <a:r>
              <a:rPr lang="en-US" sz="2400" dirty="0" smtClean="0"/>
              <a:t>released its </a:t>
            </a:r>
            <a:r>
              <a:rPr lang="en-US" sz="2400" dirty="0"/>
              <a:t>Annual Report on the Performance of the Massachusetts Health Care System, which </a:t>
            </a:r>
            <a:r>
              <a:rPr lang="en-US" sz="2400" dirty="0" smtClean="0"/>
              <a:t>reported the </a:t>
            </a:r>
            <a:r>
              <a:rPr lang="en-US" sz="2400" dirty="0"/>
              <a:t>official trend </a:t>
            </a:r>
            <a:r>
              <a:rPr lang="en-US" sz="2400" dirty="0" smtClean="0"/>
              <a:t>(2.3%) from </a:t>
            </a:r>
            <a:r>
              <a:rPr lang="en-US" sz="2400" dirty="0"/>
              <a:t>2012-2013.  (The trend will be revised based on final data in 2015.)</a:t>
            </a:r>
          </a:p>
          <a:p>
            <a:pPr marL="114288" indent="0">
              <a:spcBef>
                <a:spcPts val="1000"/>
              </a:spcBef>
              <a:buClr>
                <a:schemeClr val="tx2">
                  <a:lumMod val="50000"/>
                </a:schemeClr>
              </a:buClr>
              <a:buNone/>
            </a:pPr>
            <a:endParaRPr lang="en-US" sz="2400" dirty="0"/>
          </a:p>
          <a:p>
            <a:pPr marL="114288" indent="0">
              <a:spcBef>
                <a:spcPts val="1000"/>
              </a:spcBef>
              <a:buClr>
                <a:schemeClr val="tx2">
                  <a:lumMod val="50000"/>
                </a:schemeClr>
              </a:buClr>
              <a:buNone/>
            </a:pPr>
            <a:r>
              <a:rPr lang="en-US" sz="2400" dirty="0"/>
              <a:t>Future</a:t>
            </a:r>
          </a:p>
          <a:p>
            <a:pPr>
              <a:spcBef>
                <a:spcPts val="1000"/>
              </a:spcBef>
              <a:buClr>
                <a:schemeClr val="tx2">
                  <a:lumMod val="50000"/>
                </a:schemeClr>
              </a:buClr>
            </a:pPr>
            <a:r>
              <a:rPr lang="en-US" sz="2400" dirty="0" smtClean="0"/>
              <a:t>ANF </a:t>
            </a:r>
            <a:r>
              <a:rPr lang="en-US" sz="2400" dirty="0"/>
              <a:t>sets the benchmark through 2017. </a:t>
            </a:r>
          </a:p>
          <a:p>
            <a:pPr>
              <a:spcBef>
                <a:spcPts val="1000"/>
              </a:spcBef>
              <a:buClr>
                <a:schemeClr val="tx2">
                  <a:lumMod val="50000"/>
                </a:schemeClr>
              </a:buClr>
            </a:pPr>
            <a:r>
              <a:rPr lang="en-US" sz="2400" dirty="0" smtClean="0"/>
              <a:t>In </a:t>
            </a:r>
            <a:r>
              <a:rPr lang="en-US" sz="2400" dirty="0"/>
              <a:t>January, ANF published 2014 PGSP = +3.6% in the </a:t>
            </a:r>
            <a:r>
              <a:rPr lang="en-US" sz="2400" dirty="0" smtClean="0"/>
              <a:t>Long-Term </a:t>
            </a:r>
            <a:r>
              <a:rPr lang="en-US" sz="2400" dirty="0"/>
              <a:t>Fiscal Policy </a:t>
            </a:r>
            <a:r>
              <a:rPr lang="en-US" sz="2400" dirty="0" smtClean="0"/>
              <a:t>Framework.</a:t>
            </a:r>
            <a:endParaRPr lang="en-US" sz="2400" dirty="0"/>
          </a:p>
          <a:p>
            <a:pPr>
              <a:spcBef>
                <a:spcPts val="1000"/>
              </a:spcBef>
              <a:buClr>
                <a:schemeClr val="tx2">
                  <a:lumMod val="50000"/>
                </a:schemeClr>
              </a:buClr>
            </a:pPr>
            <a:r>
              <a:rPr lang="en-US" sz="2400" dirty="0" smtClean="0"/>
              <a:t>In </a:t>
            </a:r>
            <a:r>
              <a:rPr lang="en-US" sz="2400" dirty="0"/>
              <a:t>2018 and afterwards, the HPC may modify the benchmark based on a statutory process. </a:t>
            </a:r>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6</a:t>
            </a:fld>
            <a:endParaRPr lang="en-US" dirty="0"/>
          </a:p>
        </p:txBody>
      </p:sp>
    </p:spTree>
    <p:extLst>
      <p:ext uri="{BB962C8B-B14F-4D97-AF65-F5344CB8AC3E}">
        <p14:creationId xmlns:p14="http://schemas.microsoft.com/office/powerpoint/2010/main" val="42635720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Cost Trends Hearings and Reports</a:t>
            </a:r>
            <a:endParaRPr lang="en-US" sz="3600" dirty="0"/>
          </a:p>
        </p:txBody>
      </p:sp>
      <p:sp>
        <p:nvSpPr>
          <p:cNvPr id="3" name="Content Placeholder 2"/>
          <p:cNvSpPr>
            <a:spLocks noGrp="1"/>
          </p:cNvSpPr>
          <p:nvPr>
            <p:ph idx="1"/>
          </p:nvPr>
        </p:nvSpPr>
        <p:spPr/>
        <p:txBody>
          <a:bodyPr>
            <a:normAutofit/>
          </a:bodyPr>
          <a:lstStyle/>
          <a:p>
            <a:pPr marL="114288" indent="0">
              <a:spcBef>
                <a:spcPts val="1000"/>
              </a:spcBef>
              <a:buClr>
                <a:schemeClr val="tx2">
                  <a:lumMod val="50000"/>
                </a:schemeClr>
              </a:buClr>
              <a:buNone/>
            </a:pPr>
            <a:r>
              <a:rPr lang="en-US" sz="2400" dirty="0" smtClean="0"/>
              <a:t>Annual Cost Trends Hearing</a:t>
            </a:r>
          </a:p>
          <a:p>
            <a:pPr>
              <a:spcBef>
                <a:spcPts val="1000"/>
              </a:spcBef>
              <a:buClr>
                <a:schemeClr val="tx2">
                  <a:lumMod val="50000"/>
                </a:schemeClr>
              </a:buClr>
            </a:pPr>
            <a:r>
              <a:rPr lang="en-US" sz="2400" dirty="0" smtClean="0"/>
              <a:t>HPC is responsible for convening the statewide cost trends hearings and providing an annual report</a:t>
            </a:r>
          </a:p>
          <a:p>
            <a:pPr lvl="1">
              <a:spcBef>
                <a:spcPts val="1000"/>
              </a:spcBef>
              <a:buClr>
                <a:schemeClr val="tx2">
                  <a:lumMod val="50000"/>
                </a:schemeClr>
              </a:buClr>
            </a:pPr>
            <a:r>
              <a:rPr lang="en-US" dirty="0" smtClean="0"/>
              <a:t>HPC held its first Cost Trends Hearing in October 2013 at the University of Massachusetts Boston</a:t>
            </a:r>
          </a:p>
          <a:p>
            <a:pPr lvl="2">
              <a:spcBef>
                <a:spcPts val="1000"/>
              </a:spcBef>
              <a:buClr>
                <a:schemeClr val="tx2">
                  <a:lumMod val="50000"/>
                </a:schemeClr>
              </a:buClr>
            </a:pPr>
            <a:r>
              <a:rPr lang="en-US" dirty="0" smtClean="0"/>
              <a:t>Live and pre-filed testimony for the 2013 hearing can be found on HPC’s website</a:t>
            </a:r>
          </a:p>
          <a:p>
            <a:pPr lvl="1">
              <a:spcBef>
                <a:spcPts val="1000"/>
              </a:spcBef>
              <a:buClr>
                <a:schemeClr val="tx2">
                  <a:lumMod val="50000"/>
                </a:schemeClr>
              </a:buClr>
            </a:pPr>
            <a:r>
              <a:rPr lang="en-US" dirty="0" smtClean="0"/>
              <a:t>HPC will hold the 2014 Cost Trends Hearing on October 6 and 7 at Suffolk University Law School</a:t>
            </a:r>
          </a:p>
          <a:p>
            <a:pPr lvl="2">
              <a:spcBef>
                <a:spcPts val="1000"/>
              </a:spcBef>
              <a:buClr>
                <a:schemeClr val="tx2">
                  <a:lumMod val="50000"/>
                </a:schemeClr>
              </a:buClr>
            </a:pPr>
            <a:r>
              <a:rPr lang="en-US" dirty="0"/>
              <a:t>The 2014 Cost Trends Hearing will include an analysis and conversation on </a:t>
            </a:r>
            <a:r>
              <a:rPr lang="en-US" dirty="0" smtClean="0"/>
              <a:t>whether MA hit the 2013 Health </a:t>
            </a:r>
            <a:r>
              <a:rPr lang="en-US" dirty="0"/>
              <a:t>Care Cost Growth </a:t>
            </a:r>
            <a:r>
              <a:rPr lang="en-US" dirty="0" smtClean="0"/>
              <a:t>Benchmark</a:t>
            </a:r>
            <a:endParaRPr lang="en-US"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7</a:t>
            </a:fld>
            <a:endParaRPr lang="en-US" dirty="0"/>
          </a:p>
        </p:txBody>
      </p:sp>
    </p:spTree>
    <p:extLst>
      <p:ext uri="{BB962C8B-B14F-4D97-AF65-F5344CB8AC3E}">
        <p14:creationId xmlns:p14="http://schemas.microsoft.com/office/powerpoint/2010/main" val="13069200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Cost Trends Hearings and Reports</a:t>
            </a:r>
            <a:endParaRPr lang="en-US" sz="3600" dirty="0"/>
          </a:p>
        </p:txBody>
      </p:sp>
      <p:sp>
        <p:nvSpPr>
          <p:cNvPr id="3" name="Content Placeholder 2"/>
          <p:cNvSpPr>
            <a:spLocks noGrp="1"/>
          </p:cNvSpPr>
          <p:nvPr>
            <p:ph idx="1"/>
          </p:nvPr>
        </p:nvSpPr>
        <p:spPr/>
        <p:txBody>
          <a:bodyPr>
            <a:normAutofit fontScale="92500" lnSpcReduction="20000"/>
          </a:bodyPr>
          <a:lstStyle/>
          <a:p>
            <a:pPr marL="114288" indent="0">
              <a:spcBef>
                <a:spcPts val="1000"/>
              </a:spcBef>
              <a:buClr>
                <a:schemeClr val="tx2">
                  <a:lumMod val="50000"/>
                </a:schemeClr>
              </a:buClr>
              <a:buNone/>
            </a:pPr>
            <a:r>
              <a:rPr lang="en-US" sz="2400" dirty="0" smtClean="0"/>
              <a:t>Cost Trends Reports</a:t>
            </a:r>
          </a:p>
          <a:p>
            <a:pPr>
              <a:spcBef>
                <a:spcPts val="1000"/>
              </a:spcBef>
              <a:buClr>
                <a:schemeClr val="tx2">
                  <a:lumMod val="50000"/>
                </a:schemeClr>
              </a:buClr>
            </a:pPr>
            <a:r>
              <a:rPr lang="en-US" sz="2400" dirty="0" smtClean="0"/>
              <a:t>HPC has released two cost trends reports:</a:t>
            </a:r>
          </a:p>
          <a:p>
            <a:pPr lvl="1">
              <a:spcBef>
                <a:spcPts val="1000"/>
              </a:spcBef>
              <a:buClr>
                <a:schemeClr val="tx2">
                  <a:lumMod val="50000"/>
                </a:schemeClr>
              </a:buClr>
            </a:pPr>
            <a:r>
              <a:rPr lang="en-US" dirty="0" smtClean="0"/>
              <a:t>December 2013</a:t>
            </a:r>
          </a:p>
          <a:p>
            <a:pPr lvl="2">
              <a:spcBef>
                <a:spcPts val="1000"/>
              </a:spcBef>
              <a:buClr>
                <a:schemeClr val="tx2">
                  <a:lumMod val="50000"/>
                </a:schemeClr>
              </a:buClr>
            </a:pPr>
            <a:r>
              <a:rPr lang="en-US" b="1" dirty="0" smtClean="0"/>
              <a:t>Key Topics</a:t>
            </a:r>
            <a:r>
              <a:rPr lang="en-US" dirty="0" smtClean="0"/>
              <a:t>: Profile of MA, Hospital Operating Expenses, Wasteful Spending, High-Cost Patients</a:t>
            </a:r>
            <a:endParaRPr lang="en-US" dirty="0"/>
          </a:p>
          <a:p>
            <a:pPr lvl="2">
              <a:spcBef>
                <a:spcPts val="1000"/>
              </a:spcBef>
              <a:buClr>
                <a:schemeClr val="tx2">
                  <a:lumMod val="50000"/>
                </a:schemeClr>
              </a:buClr>
            </a:pPr>
            <a:r>
              <a:rPr lang="en-US" b="1" dirty="0" smtClean="0"/>
              <a:t>Key Findings</a:t>
            </a:r>
            <a:r>
              <a:rPr lang="en-US" dirty="0" smtClean="0"/>
              <a:t>: Four </a:t>
            </a:r>
            <a:r>
              <a:rPr lang="en-US" dirty="0"/>
              <a:t>areas of opportunity: value-based </a:t>
            </a:r>
            <a:r>
              <a:rPr lang="en-US" dirty="0" smtClean="0"/>
              <a:t>market; </a:t>
            </a:r>
            <a:r>
              <a:rPr lang="en-US" dirty="0"/>
              <a:t>efficient, high quality health care delivery </a:t>
            </a:r>
            <a:r>
              <a:rPr lang="en-US" dirty="0" smtClean="0"/>
              <a:t>system; </a:t>
            </a:r>
            <a:r>
              <a:rPr lang="en-US" dirty="0"/>
              <a:t>advancing </a:t>
            </a:r>
            <a:r>
              <a:rPr lang="en-US" dirty="0" smtClean="0"/>
              <a:t>APMs; </a:t>
            </a:r>
            <a:r>
              <a:rPr lang="en-US" dirty="0"/>
              <a:t>enhancing transparency and data availability</a:t>
            </a:r>
          </a:p>
          <a:p>
            <a:pPr lvl="1">
              <a:spcBef>
                <a:spcPts val="1000"/>
              </a:spcBef>
              <a:buClr>
                <a:schemeClr val="tx2">
                  <a:lumMod val="50000"/>
                </a:schemeClr>
              </a:buClr>
            </a:pPr>
            <a:r>
              <a:rPr lang="en-US" dirty="0" smtClean="0"/>
              <a:t>July 2014</a:t>
            </a:r>
          </a:p>
          <a:p>
            <a:pPr lvl="2">
              <a:spcBef>
                <a:spcPts val="1000"/>
              </a:spcBef>
              <a:buClr>
                <a:schemeClr val="tx2">
                  <a:lumMod val="50000"/>
                </a:schemeClr>
              </a:buClr>
            </a:pPr>
            <a:r>
              <a:rPr lang="en-US" b="1" dirty="0"/>
              <a:t>Key Topics</a:t>
            </a:r>
            <a:r>
              <a:rPr lang="en-US" dirty="0" smtClean="0"/>
              <a:t>: Spending Levels and Trends, Trends in the MA Delivery System, Quality and Access, Measures of Spending</a:t>
            </a:r>
            <a:endParaRPr lang="en-US" dirty="0"/>
          </a:p>
          <a:p>
            <a:pPr lvl="2">
              <a:spcBef>
                <a:spcPts val="1000"/>
              </a:spcBef>
              <a:buClr>
                <a:schemeClr val="tx2">
                  <a:lumMod val="50000"/>
                </a:schemeClr>
              </a:buClr>
            </a:pPr>
            <a:r>
              <a:rPr lang="en-US" b="1" dirty="0"/>
              <a:t>Key Findings</a:t>
            </a:r>
            <a:r>
              <a:rPr lang="en-US" dirty="0" smtClean="0"/>
              <a:t>: Enhancing recommendations in 2013 key findings </a:t>
            </a:r>
          </a:p>
          <a:p>
            <a:pPr>
              <a:lnSpc>
                <a:spcPct val="120000"/>
              </a:lnSpc>
              <a:spcBef>
                <a:spcPts val="1000"/>
              </a:spcBef>
              <a:buClr>
                <a:schemeClr val="tx2">
                  <a:lumMod val="50000"/>
                </a:schemeClr>
              </a:buClr>
            </a:pPr>
            <a:r>
              <a:rPr lang="en-US" dirty="0" smtClean="0"/>
              <a:t>HPC plans to release the 2014 Cost Trends Report in December with data from All-Payer Claims Database (APCD) analysis and the 2014 Cost Trends Hearing</a:t>
            </a:r>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8</a:t>
            </a:fld>
            <a:endParaRPr lang="en-US" dirty="0"/>
          </a:p>
        </p:txBody>
      </p:sp>
    </p:spTree>
    <p:extLst>
      <p:ext uri="{BB962C8B-B14F-4D97-AF65-F5344CB8AC3E}">
        <p14:creationId xmlns:p14="http://schemas.microsoft.com/office/powerpoint/2010/main" val="20144121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Key Topics</a:t>
            </a:r>
            <a:endParaRPr lang="en-US" sz="3600" dirty="0"/>
          </a:p>
        </p:txBody>
      </p:sp>
      <p:sp>
        <p:nvSpPr>
          <p:cNvPr id="3" name="Content Placeholder 2"/>
          <p:cNvSpPr>
            <a:spLocks noGrp="1"/>
          </p:cNvSpPr>
          <p:nvPr>
            <p:ph idx="1"/>
          </p:nvPr>
        </p:nvSpPr>
        <p:spPr/>
        <p:txBody>
          <a:bodyPr/>
          <a:lstStyle/>
          <a:p>
            <a:pPr>
              <a:spcBef>
                <a:spcPts val="1000"/>
              </a:spcBef>
              <a:buClr>
                <a:schemeClr val="tx2">
                  <a:lumMod val="50000"/>
                </a:schemeClr>
              </a:buClr>
            </a:pPr>
            <a:r>
              <a:rPr lang="en-US" sz="2400" dirty="0" smtClean="0"/>
              <a:t>Measurement of Health </a:t>
            </a:r>
            <a:r>
              <a:rPr lang="en-US" sz="2400" dirty="0"/>
              <a:t>C</a:t>
            </a:r>
            <a:r>
              <a:rPr lang="en-US" sz="2400" dirty="0" smtClean="0"/>
              <a:t>are Cost Growth</a:t>
            </a:r>
            <a:endParaRPr lang="en-US" sz="2400" dirty="0"/>
          </a:p>
          <a:p>
            <a:pPr>
              <a:spcBef>
                <a:spcPts val="1000"/>
              </a:spcBef>
              <a:buClr>
                <a:schemeClr val="tx2">
                  <a:lumMod val="50000"/>
                </a:schemeClr>
              </a:buClr>
            </a:pPr>
            <a:r>
              <a:rPr lang="en-US" sz="2400" dirty="0" smtClean="0"/>
              <a:t>Cost Trends </a:t>
            </a:r>
            <a:r>
              <a:rPr lang="en-US" sz="2400" dirty="0"/>
              <a:t>H</a:t>
            </a:r>
            <a:r>
              <a:rPr lang="en-US" sz="2400" dirty="0" smtClean="0"/>
              <a:t>earings and </a:t>
            </a:r>
            <a:r>
              <a:rPr lang="en-US" sz="2400" dirty="0"/>
              <a:t>R</a:t>
            </a:r>
            <a:r>
              <a:rPr lang="en-US" sz="2400" dirty="0" smtClean="0"/>
              <a:t>eports</a:t>
            </a:r>
          </a:p>
          <a:p>
            <a:pPr>
              <a:spcBef>
                <a:spcPts val="1000"/>
              </a:spcBef>
              <a:buClr>
                <a:schemeClr val="tx2">
                  <a:lumMod val="50000"/>
                </a:schemeClr>
              </a:buClr>
            </a:pPr>
            <a:r>
              <a:rPr lang="en-US" sz="2400" b="1" dirty="0" smtClean="0"/>
              <a:t>Registered Provider Organization (RPO) and Risk Bearing Provider Organization (RBPO) registration programs</a:t>
            </a:r>
          </a:p>
          <a:p>
            <a:pPr>
              <a:spcBef>
                <a:spcPts val="1000"/>
              </a:spcBef>
              <a:buClr>
                <a:schemeClr val="tx2">
                  <a:lumMod val="50000"/>
                </a:schemeClr>
              </a:buClr>
            </a:pPr>
            <a:r>
              <a:rPr lang="en-US" sz="2400" dirty="0" smtClean="0"/>
              <a:t>Delivery System Transformation and Adoption of Alternative Payment Methodologies (APMs)</a:t>
            </a:r>
          </a:p>
          <a:p>
            <a:pPr>
              <a:spcBef>
                <a:spcPts val="1000"/>
              </a:spcBef>
              <a:buClr>
                <a:schemeClr val="tx2">
                  <a:lumMod val="50000"/>
                </a:schemeClr>
              </a:buClr>
            </a:pPr>
            <a:r>
              <a:rPr lang="en-US" sz="2400" dirty="0" smtClean="0"/>
              <a:t>Behavioral Health</a:t>
            </a:r>
          </a:p>
          <a:p>
            <a:pPr>
              <a:spcBef>
                <a:spcPts val="1000"/>
              </a:spcBef>
              <a:buClr>
                <a:schemeClr val="tx2">
                  <a:lumMod val="50000"/>
                </a:schemeClr>
              </a:buClr>
            </a:pPr>
            <a:r>
              <a:rPr lang="en-US" sz="2400" dirty="0"/>
              <a:t>Cost and Market Impact Reviews</a:t>
            </a:r>
          </a:p>
          <a:p>
            <a:pPr marL="114288" indent="0">
              <a:spcBef>
                <a:spcPts val="1000"/>
              </a:spcBef>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9</a:t>
            </a:fld>
            <a:endParaRPr lang="en-US" dirty="0"/>
          </a:p>
        </p:txBody>
      </p:sp>
    </p:spTree>
    <p:extLst>
      <p:ext uri="{BB962C8B-B14F-4D97-AF65-F5344CB8AC3E}">
        <p14:creationId xmlns:p14="http://schemas.microsoft.com/office/powerpoint/2010/main" val="19982733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Registration of Provider Organizations (RPO) Program</a:t>
            </a:r>
            <a:endParaRPr lang="en-US" sz="3600"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10</a:t>
            </a:fld>
            <a:endParaRPr lang="en-US" dirty="0"/>
          </a:p>
        </p:txBody>
      </p:sp>
      <p:sp>
        <p:nvSpPr>
          <p:cNvPr id="6" name="Rectangle 5"/>
          <p:cNvSpPr/>
          <p:nvPr/>
        </p:nvSpPr>
        <p:spPr>
          <a:xfrm>
            <a:off x="533402" y="1981200"/>
            <a:ext cx="1569720" cy="963924"/>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20" tIns="45711" rIns="91420" bIns="45711" rtlCol="0" anchor="ctr"/>
          <a:lstStyle/>
          <a:p>
            <a:pPr algn="ctr"/>
            <a:r>
              <a:rPr lang="en-US" b="1" dirty="0" smtClean="0">
                <a:solidFill>
                  <a:schemeClr val="bg1"/>
                </a:solidFill>
              </a:rPr>
              <a:t>WHAT</a:t>
            </a:r>
            <a:endParaRPr lang="en-US" b="1" dirty="0">
              <a:solidFill>
                <a:schemeClr val="bg1"/>
              </a:solidFill>
            </a:endParaRPr>
          </a:p>
        </p:txBody>
      </p:sp>
      <p:sp>
        <p:nvSpPr>
          <p:cNvPr id="7" name="Rectangle 6"/>
          <p:cNvSpPr/>
          <p:nvPr/>
        </p:nvSpPr>
        <p:spPr>
          <a:xfrm>
            <a:off x="533399" y="3124200"/>
            <a:ext cx="1569720" cy="15240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20" tIns="45711" rIns="91420" bIns="45711" rtlCol="0" anchor="ctr"/>
          <a:lstStyle/>
          <a:p>
            <a:pPr algn="ctr"/>
            <a:r>
              <a:rPr lang="en-US" b="1" dirty="0" smtClean="0">
                <a:solidFill>
                  <a:schemeClr val="bg1"/>
                </a:solidFill>
              </a:rPr>
              <a:t>Overview of Regulation</a:t>
            </a:r>
            <a:endParaRPr lang="en-US" b="1" dirty="0">
              <a:solidFill>
                <a:schemeClr val="bg1"/>
              </a:solidFill>
            </a:endParaRPr>
          </a:p>
        </p:txBody>
      </p:sp>
      <p:sp>
        <p:nvSpPr>
          <p:cNvPr id="8" name="Rectangle 7"/>
          <p:cNvSpPr/>
          <p:nvPr/>
        </p:nvSpPr>
        <p:spPr>
          <a:xfrm>
            <a:off x="533399" y="4876800"/>
            <a:ext cx="1569720" cy="11430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20" tIns="45711" rIns="91420" bIns="45711" rtlCol="0" anchor="ctr"/>
          <a:lstStyle/>
          <a:p>
            <a:pPr algn="ctr"/>
            <a:r>
              <a:rPr lang="en-US" b="1" dirty="0" smtClean="0">
                <a:solidFill>
                  <a:schemeClr val="bg1"/>
                </a:solidFill>
              </a:rPr>
              <a:t>Next Steps</a:t>
            </a:r>
            <a:endParaRPr lang="en-US" b="1" dirty="0">
              <a:solidFill>
                <a:schemeClr val="bg1"/>
              </a:solidFill>
            </a:endParaRPr>
          </a:p>
        </p:txBody>
      </p:sp>
      <p:sp>
        <p:nvSpPr>
          <p:cNvPr id="9" name="Rectangle 8"/>
          <p:cNvSpPr/>
          <p:nvPr/>
        </p:nvSpPr>
        <p:spPr>
          <a:xfrm>
            <a:off x="2103121" y="1981200"/>
            <a:ext cx="6057900" cy="963924"/>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350" dirty="0" smtClean="0">
              <a:solidFill>
                <a:schemeClr val="tx1"/>
              </a:solidFill>
            </a:endParaRPr>
          </a:p>
          <a:p>
            <a:r>
              <a:rPr lang="en-US" sz="1400" dirty="0" smtClean="0">
                <a:solidFill>
                  <a:schemeClr val="tx1"/>
                </a:solidFill>
              </a:rPr>
              <a:t>RPO </a:t>
            </a:r>
            <a:r>
              <a:rPr lang="en-US" sz="1400" dirty="0">
                <a:solidFill>
                  <a:schemeClr val="tx1"/>
                </a:solidFill>
              </a:rPr>
              <a:t>enhances transparency of the health care marketplace in the Commonwealth and creates a centralized resource by gathering information on the composition, structure and relationships among and within Massachusetts health care providers. </a:t>
            </a:r>
          </a:p>
          <a:p>
            <a:endParaRPr lang="en-US" sz="1400" dirty="0">
              <a:solidFill>
                <a:schemeClr val="tx1"/>
              </a:solidFill>
            </a:endParaRPr>
          </a:p>
        </p:txBody>
      </p:sp>
      <p:sp>
        <p:nvSpPr>
          <p:cNvPr id="10" name="Rectangle 9"/>
          <p:cNvSpPr/>
          <p:nvPr/>
        </p:nvSpPr>
        <p:spPr>
          <a:xfrm>
            <a:off x="2103119" y="3124200"/>
            <a:ext cx="6057899" cy="15240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The </a:t>
            </a:r>
            <a:r>
              <a:rPr lang="en-US" sz="1400" dirty="0" smtClean="0">
                <a:solidFill>
                  <a:schemeClr val="tx1"/>
                </a:solidFill>
              </a:rPr>
              <a:t>HPC voted </a:t>
            </a:r>
            <a:r>
              <a:rPr lang="en-US" sz="1400" dirty="0">
                <a:solidFill>
                  <a:schemeClr val="tx1"/>
                </a:solidFill>
              </a:rPr>
              <a:t>to approve and issue regulation 958 CMR 6.00,</a:t>
            </a:r>
            <a:r>
              <a:rPr lang="en-US" sz="1400" i="1" dirty="0">
                <a:solidFill>
                  <a:schemeClr val="tx1"/>
                </a:solidFill>
              </a:rPr>
              <a:t>Registration of Provider Organizations</a:t>
            </a:r>
            <a:r>
              <a:rPr lang="en-US" sz="1400" dirty="0">
                <a:solidFill>
                  <a:schemeClr val="tx1"/>
                </a:solidFill>
              </a:rPr>
              <a:t> on July 2, 2014, and the regulation </a:t>
            </a:r>
            <a:r>
              <a:rPr lang="en-US" sz="1400" dirty="0" smtClean="0">
                <a:solidFill>
                  <a:schemeClr val="tx1"/>
                </a:solidFill>
              </a:rPr>
              <a:t>took effect </a:t>
            </a:r>
            <a:r>
              <a:rPr lang="en-US" sz="1400" dirty="0">
                <a:solidFill>
                  <a:schemeClr val="tx1"/>
                </a:solidFill>
              </a:rPr>
              <a:t>July 18, 2014. The regulation implements </a:t>
            </a:r>
            <a:r>
              <a:rPr lang="en-US" sz="1400" dirty="0">
                <a:solidFill>
                  <a:schemeClr val="tx1"/>
                </a:solidFill>
                <a:hlinkClick r:id="rId3"/>
              </a:rPr>
              <a:t>M.G.L. c. 6D §11</a:t>
            </a:r>
            <a:r>
              <a:rPr lang="en-US" sz="1400" dirty="0">
                <a:solidFill>
                  <a:schemeClr val="tx1"/>
                </a:solidFill>
              </a:rPr>
              <a:t> and creates the framework for Provider Organization registration, including applicability, registration and reporting processes, and specifies the type of information that will be collected by the </a:t>
            </a:r>
            <a:r>
              <a:rPr lang="en-US" sz="1400" dirty="0" smtClean="0">
                <a:solidFill>
                  <a:schemeClr val="tx1"/>
                </a:solidFill>
              </a:rPr>
              <a:t>HPC upon </a:t>
            </a:r>
            <a:r>
              <a:rPr lang="en-US" sz="1400" dirty="0">
                <a:solidFill>
                  <a:schemeClr val="tx1"/>
                </a:solidFill>
              </a:rPr>
              <a:t>registration.</a:t>
            </a:r>
          </a:p>
        </p:txBody>
      </p:sp>
      <p:sp>
        <p:nvSpPr>
          <p:cNvPr id="11" name="Rectangle 10"/>
          <p:cNvSpPr/>
          <p:nvPr/>
        </p:nvSpPr>
        <p:spPr>
          <a:xfrm>
            <a:off x="2103119" y="4876800"/>
            <a:ext cx="6057897" cy="11430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solidFill>
                  <a:schemeClr val="tx1"/>
                </a:solidFill>
              </a:rPr>
              <a:t>Training Sessions: August – September 2014</a:t>
            </a:r>
          </a:p>
          <a:p>
            <a:r>
              <a:rPr lang="en-US" sz="1400" dirty="0" smtClean="0">
                <a:solidFill>
                  <a:schemeClr val="tx1"/>
                </a:solidFill>
              </a:rPr>
              <a:t>Initial Registration: Part 1:  October 1 – November 14, 2014</a:t>
            </a:r>
          </a:p>
          <a:p>
            <a:r>
              <a:rPr lang="en-US" sz="1400" dirty="0" smtClean="0">
                <a:solidFill>
                  <a:schemeClr val="tx1"/>
                </a:solidFill>
              </a:rPr>
              <a:t>DSM: Part 2 Released: Q4 2014</a:t>
            </a:r>
          </a:p>
          <a:p>
            <a:r>
              <a:rPr lang="en-US" sz="1400" dirty="0" smtClean="0">
                <a:solidFill>
                  <a:schemeClr val="tx1"/>
                </a:solidFill>
              </a:rPr>
              <a:t>Initial Registration: Part 2: Q1 2015</a:t>
            </a:r>
            <a:endParaRPr lang="en-US" sz="1400" dirty="0">
              <a:solidFill>
                <a:schemeClr val="tx1"/>
              </a:solidFill>
            </a:endParaRPr>
          </a:p>
        </p:txBody>
      </p:sp>
    </p:spTree>
    <p:extLst>
      <p:ext uri="{BB962C8B-B14F-4D97-AF65-F5344CB8AC3E}">
        <p14:creationId xmlns:p14="http://schemas.microsoft.com/office/powerpoint/2010/main" val="6370247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274638"/>
            <a:ext cx="7620000" cy="944562"/>
          </a:xfrm>
        </p:spPr>
        <p:txBody>
          <a:bodyPr/>
          <a:lstStyle/>
          <a:p>
            <a:r>
              <a:rPr lang="en-US" sz="3600" dirty="0" smtClean="0"/>
              <a:t>RBPO Certification Program</a:t>
            </a:r>
            <a:endParaRPr lang="en-US" sz="3600" dirty="0"/>
          </a:p>
        </p:txBody>
      </p:sp>
      <p:sp>
        <p:nvSpPr>
          <p:cNvPr id="3" name="Content Placeholder 2"/>
          <p:cNvSpPr>
            <a:spLocks noGrp="1"/>
          </p:cNvSpPr>
          <p:nvPr>
            <p:ph idx="1"/>
          </p:nvPr>
        </p:nvSpPr>
        <p:spPr/>
        <p:txBody>
          <a:bodyPr>
            <a:normAutofit fontScale="92500" lnSpcReduction="10000"/>
          </a:bodyPr>
          <a:lstStyle/>
          <a:p>
            <a:pPr>
              <a:buClr>
                <a:schemeClr val="tx1"/>
              </a:buClr>
            </a:pPr>
            <a:r>
              <a:rPr lang="en-US" sz="1800" dirty="0" smtClean="0"/>
              <a:t>Chapter 224 created the</a:t>
            </a:r>
            <a:r>
              <a:rPr lang="en-US" sz="1800" i="1" dirty="0" smtClean="0"/>
              <a:t> new </a:t>
            </a:r>
            <a:r>
              <a:rPr lang="en-US" sz="1800" dirty="0" smtClean="0"/>
              <a:t>Chapter 176T, under which Division of Insurance must annually “certify” RBPOs, which are provider organizations that enter into downside risk alternate payment contracts with Carriers for providing health care services.</a:t>
            </a:r>
          </a:p>
          <a:p>
            <a:pPr>
              <a:buClrTx/>
            </a:pPr>
            <a:r>
              <a:rPr lang="en-US" sz="1800" dirty="0" smtClean="0"/>
              <a:t>Purpose of “certification” is to ensure RBPOs do </a:t>
            </a:r>
            <a:r>
              <a:rPr lang="en-US" sz="1800" i="1" dirty="0" smtClean="0"/>
              <a:t>not</a:t>
            </a:r>
            <a:r>
              <a:rPr lang="en-US" sz="1800" dirty="0" smtClean="0"/>
              <a:t> assume financial risk that could threaten their financial solvency when entering into downside risk contracts with Carriers.</a:t>
            </a:r>
          </a:p>
          <a:p>
            <a:pPr>
              <a:buClrTx/>
            </a:pPr>
            <a:r>
              <a:rPr lang="en-US" sz="1800" dirty="0" smtClean="0"/>
              <a:t>RBPO must annually submit new or renewal application to Division of Insurance to obtain “risk certificate,” including actuarial certification that RBPO’s downside risk contracts do </a:t>
            </a:r>
            <a:r>
              <a:rPr lang="en-US" sz="1800" i="1" dirty="0" smtClean="0"/>
              <a:t>not</a:t>
            </a:r>
            <a:r>
              <a:rPr lang="en-US" sz="1800" dirty="0" smtClean="0"/>
              <a:t> threaten financial solvency. </a:t>
            </a:r>
          </a:p>
          <a:p>
            <a:pPr>
              <a:buClrTx/>
            </a:pPr>
            <a:r>
              <a:rPr lang="en-US" sz="1800" dirty="0" smtClean="0"/>
              <a:t>RBPO may seek “waiver” from Division of Insurance from having to obtain risk certificate if RBPO can demonstrate that alternate payment contracts with Carriers do </a:t>
            </a:r>
            <a:r>
              <a:rPr lang="en-US" sz="1800" i="1" dirty="0" smtClean="0"/>
              <a:t>not</a:t>
            </a:r>
            <a:r>
              <a:rPr lang="en-US" sz="1800" dirty="0" smtClean="0"/>
              <a:t> subject RBPO to </a:t>
            </a:r>
            <a:r>
              <a:rPr lang="en-US" sz="1800" i="1" dirty="0" smtClean="0"/>
              <a:t>significant</a:t>
            </a:r>
            <a:r>
              <a:rPr lang="en-US" sz="1800" dirty="0" smtClean="0"/>
              <a:t> downside risk. </a:t>
            </a:r>
          </a:p>
          <a:p>
            <a:pPr>
              <a:buClrTx/>
            </a:pPr>
            <a:r>
              <a:rPr lang="en-US" sz="1800" dirty="0" smtClean="0"/>
              <a:t>Carriers </a:t>
            </a:r>
            <a:r>
              <a:rPr lang="en-US" sz="1800" i="1" dirty="0" smtClean="0"/>
              <a:t>prohibited </a:t>
            </a:r>
            <a:r>
              <a:rPr lang="en-US" sz="1800" dirty="0" smtClean="0"/>
              <a:t>from entering into downside risk contracts with RBPO unless RBPO has obtained</a:t>
            </a:r>
            <a:r>
              <a:rPr lang="en-US" sz="1800" i="1" dirty="0" smtClean="0"/>
              <a:t> either </a:t>
            </a:r>
            <a:r>
              <a:rPr lang="en-US" sz="1800" dirty="0" smtClean="0"/>
              <a:t>a risk certificate </a:t>
            </a:r>
            <a:r>
              <a:rPr lang="en-US" sz="1800" i="1" dirty="0" smtClean="0"/>
              <a:t>or </a:t>
            </a:r>
            <a:r>
              <a:rPr lang="en-US" sz="1800" dirty="0" smtClean="0"/>
              <a:t>a risk certificate waiver.</a:t>
            </a:r>
          </a:p>
          <a:p>
            <a:pPr marL="114288" indent="0">
              <a:buClrTx/>
              <a:buNone/>
            </a:pPr>
            <a:r>
              <a:rPr lang="en-US" sz="1800" dirty="0" smtClean="0"/>
              <a:t>Next Steps</a:t>
            </a:r>
          </a:p>
          <a:p>
            <a:pPr>
              <a:buClrTx/>
            </a:pPr>
            <a:r>
              <a:rPr lang="en-US" sz="1800" dirty="0" smtClean="0"/>
              <a:t>Risk </a:t>
            </a:r>
            <a:r>
              <a:rPr lang="en-US" sz="1800" dirty="0"/>
              <a:t>Certificate Waiver Application DUE – September 30, 2014 </a:t>
            </a:r>
            <a:endParaRPr lang="en-US" sz="1800" dirty="0" smtClean="0"/>
          </a:p>
          <a:p>
            <a:pPr>
              <a:buClrTx/>
            </a:pPr>
            <a:r>
              <a:rPr lang="en-US" sz="1800" dirty="0"/>
              <a:t>Risk Certificate Application DUE – December 15, 2014</a:t>
            </a:r>
          </a:p>
          <a:p>
            <a:pPr>
              <a:buClrTx/>
            </a:pPr>
            <a:endParaRPr lang="en-US" sz="1800" dirty="0"/>
          </a:p>
          <a:p>
            <a:pPr>
              <a:buClrTx/>
            </a:pPr>
            <a:endParaRPr lang="en-US" sz="1800" dirty="0" smtClean="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11</a:t>
            </a:fld>
            <a:endParaRPr lang="en-US" dirty="0"/>
          </a:p>
        </p:txBody>
      </p:sp>
    </p:spTree>
    <p:extLst>
      <p:ext uri="{BB962C8B-B14F-4D97-AF65-F5344CB8AC3E}">
        <p14:creationId xmlns:p14="http://schemas.microsoft.com/office/powerpoint/2010/main" val="2355511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Key Topics</a:t>
            </a:r>
            <a:endParaRPr lang="en-US" sz="3600" dirty="0"/>
          </a:p>
        </p:txBody>
      </p:sp>
      <p:sp>
        <p:nvSpPr>
          <p:cNvPr id="3" name="Content Placeholder 2"/>
          <p:cNvSpPr>
            <a:spLocks noGrp="1"/>
          </p:cNvSpPr>
          <p:nvPr>
            <p:ph idx="1"/>
          </p:nvPr>
        </p:nvSpPr>
        <p:spPr/>
        <p:txBody>
          <a:bodyPr/>
          <a:lstStyle/>
          <a:p>
            <a:pPr>
              <a:spcBef>
                <a:spcPts val="1000"/>
              </a:spcBef>
              <a:buClr>
                <a:schemeClr val="tx2">
                  <a:lumMod val="50000"/>
                </a:schemeClr>
              </a:buClr>
            </a:pPr>
            <a:r>
              <a:rPr lang="en-US" sz="2400" dirty="0" smtClean="0"/>
              <a:t>Measurement of Health </a:t>
            </a:r>
            <a:r>
              <a:rPr lang="en-US" sz="2400" dirty="0"/>
              <a:t>C</a:t>
            </a:r>
            <a:r>
              <a:rPr lang="en-US" sz="2400" dirty="0" smtClean="0"/>
              <a:t>are Cost Growth</a:t>
            </a:r>
            <a:endParaRPr lang="en-US" sz="2400" dirty="0"/>
          </a:p>
          <a:p>
            <a:pPr>
              <a:spcBef>
                <a:spcPts val="1000"/>
              </a:spcBef>
              <a:buClr>
                <a:schemeClr val="tx2">
                  <a:lumMod val="50000"/>
                </a:schemeClr>
              </a:buClr>
            </a:pPr>
            <a:r>
              <a:rPr lang="en-US" sz="2400" dirty="0" smtClean="0"/>
              <a:t>Cost Trends </a:t>
            </a:r>
            <a:r>
              <a:rPr lang="en-US" sz="2400" dirty="0"/>
              <a:t>H</a:t>
            </a:r>
            <a:r>
              <a:rPr lang="en-US" sz="2400" dirty="0" smtClean="0"/>
              <a:t>earings and </a:t>
            </a:r>
            <a:r>
              <a:rPr lang="en-US" sz="2400" dirty="0"/>
              <a:t>R</a:t>
            </a:r>
            <a:r>
              <a:rPr lang="en-US" sz="2400" dirty="0" smtClean="0"/>
              <a:t>eports</a:t>
            </a:r>
          </a:p>
          <a:p>
            <a:pPr>
              <a:spcBef>
                <a:spcPts val="1000"/>
              </a:spcBef>
              <a:buClr>
                <a:schemeClr val="tx2">
                  <a:lumMod val="50000"/>
                </a:schemeClr>
              </a:buClr>
            </a:pPr>
            <a:r>
              <a:rPr lang="en-US" sz="2400" dirty="0" smtClean="0"/>
              <a:t>Registered Provider Organization (RPO) and Risk Bearing Provider Organization (RBPO) registration programs</a:t>
            </a:r>
          </a:p>
          <a:p>
            <a:pPr>
              <a:spcBef>
                <a:spcPts val="1000"/>
              </a:spcBef>
              <a:buClr>
                <a:schemeClr val="tx2">
                  <a:lumMod val="50000"/>
                </a:schemeClr>
              </a:buClr>
            </a:pPr>
            <a:r>
              <a:rPr lang="en-US" sz="2400" b="1" dirty="0" smtClean="0"/>
              <a:t>Delivery System Transformation and Adoption of Alternative Payment Methodologies (APMs)</a:t>
            </a:r>
          </a:p>
          <a:p>
            <a:pPr>
              <a:spcBef>
                <a:spcPts val="1000"/>
              </a:spcBef>
              <a:buClr>
                <a:schemeClr val="tx2">
                  <a:lumMod val="50000"/>
                </a:schemeClr>
              </a:buClr>
            </a:pPr>
            <a:r>
              <a:rPr lang="en-US" sz="2400" dirty="0" smtClean="0"/>
              <a:t>Behavioral Health</a:t>
            </a:r>
          </a:p>
          <a:p>
            <a:pPr>
              <a:spcBef>
                <a:spcPts val="1000"/>
              </a:spcBef>
              <a:buClr>
                <a:schemeClr val="tx2">
                  <a:lumMod val="50000"/>
                </a:schemeClr>
              </a:buClr>
            </a:pPr>
            <a:r>
              <a:rPr lang="en-US" sz="2400" dirty="0"/>
              <a:t>Cost and Market Impact Reviews</a:t>
            </a:r>
          </a:p>
          <a:p>
            <a:pPr marL="114288" indent="0">
              <a:spcBef>
                <a:spcPts val="1000"/>
              </a:spcBef>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12</a:t>
            </a:fld>
            <a:endParaRPr lang="en-US" dirty="0"/>
          </a:p>
        </p:txBody>
      </p:sp>
    </p:spTree>
    <p:extLst>
      <p:ext uri="{BB962C8B-B14F-4D97-AF65-F5344CB8AC3E}">
        <p14:creationId xmlns:p14="http://schemas.microsoft.com/office/powerpoint/2010/main" val="39071106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APM Adoption</a:t>
            </a:r>
            <a:endParaRPr lang="en-US" dirty="0"/>
          </a:p>
        </p:txBody>
      </p:sp>
      <p:sp>
        <p:nvSpPr>
          <p:cNvPr id="3" name="Content Placeholder 2"/>
          <p:cNvSpPr>
            <a:spLocks noGrp="1"/>
          </p:cNvSpPr>
          <p:nvPr>
            <p:ph idx="1"/>
          </p:nvPr>
        </p:nvSpPr>
        <p:spPr/>
        <p:txBody>
          <a:bodyPr>
            <a:normAutofit/>
          </a:bodyPr>
          <a:lstStyle/>
          <a:p>
            <a:r>
              <a:rPr lang="en-US" sz="1800" dirty="0" smtClean="0"/>
              <a:t>Ch. 224 requires </a:t>
            </a:r>
            <a:r>
              <a:rPr lang="en-US" sz="1800" dirty="0" err="1" smtClean="0"/>
              <a:t>MassHealth</a:t>
            </a:r>
            <a:r>
              <a:rPr lang="en-US" sz="1800" dirty="0" smtClean="0"/>
              <a:t>, to </a:t>
            </a:r>
            <a:r>
              <a:rPr lang="en-US" sz="1800" dirty="0"/>
              <a:t>the maximum extent feasible, </a:t>
            </a:r>
            <a:r>
              <a:rPr lang="en-US" sz="1800" dirty="0" smtClean="0"/>
              <a:t>to achieve specific benchmarks for APM adoption, of 25% by 7/1/2013, 50</a:t>
            </a:r>
            <a:r>
              <a:rPr lang="en-US" sz="1800" dirty="0"/>
              <a:t>% </a:t>
            </a:r>
            <a:r>
              <a:rPr lang="en-US" sz="1800" dirty="0" smtClean="0"/>
              <a:t>by 7/1/2014, and 80% by 7/1/2015</a:t>
            </a:r>
            <a:endParaRPr lang="en-US" sz="1800" dirty="0"/>
          </a:p>
          <a:p>
            <a:r>
              <a:rPr lang="en-US" sz="1800" dirty="0" smtClean="0"/>
              <a:t>EHS/</a:t>
            </a:r>
            <a:r>
              <a:rPr lang="en-US" sz="1800" dirty="0" err="1" smtClean="0"/>
              <a:t>MassHealth</a:t>
            </a:r>
            <a:r>
              <a:rPr lang="en-US" sz="1800" dirty="0" smtClean="0"/>
              <a:t> is working to advance adoption of APMs:</a:t>
            </a:r>
          </a:p>
          <a:p>
            <a:pPr lvl="1"/>
            <a:r>
              <a:rPr lang="en-US" sz="1800" dirty="0" smtClean="0"/>
              <a:t>Completed PCMHI demonstration and launched Primary Care Payment Reform</a:t>
            </a:r>
          </a:p>
          <a:p>
            <a:pPr lvl="1"/>
            <a:r>
              <a:rPr lang="en-US" sz="1800" dirty="0" smtClean="0"/>
              <a:t>Initiated stakeholder engagement around ACO development</a:t>
            </a:r>
          </a:p>
          <a:p>
            <a:pPr lvl="1"/>
            <a:r>
              <a:rPr lang="en-US" sz="1800" dirty="0" smtClean="0"/>
              <a:t>Continuing development or implementation of other innovative programs such as health homes, pediatric asthma bundled payment pilot, One Care</a:t>
            </a:r>
          </a:p>
          <a:p>
            <a:pPr lvl="1"/>
            <a:r>
              <a:rPr lang="en-US" sz="1800" dirty="0" smtClean="0"/>
              <a:t>State Innovation Model (SIM) grant supports APM adoption and is being revised to incorporate ACO activities at both </a:t>
            </a:r>
            <a:r>
              <a:rPr lang="en-US" sz="1800" dirty="0" err="1" smtClean="0"/>
              <a:t>MassHealth</a:t>
            </a:r>
            <a:r>
              <a:rPr lang="en-US" sz="1800" dirty="0" smtClean="0"/>
              <a:t> and HPC</a:t>
            </a:r>
          </a:p>
          <a:p>
            <a:r>
              <a:rPr lang="en-US" sz="1800" dirty="0" smtClean="0"/>
              <a:t>Progress in APM adoption occurring in context of competing priorities (such as ACA implementation)</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13</a:t>
            </a:fld>
            <a:endParaRPr lang="en-US" dirty="0"/>
          </a:p>
        </p:txBody>
      </p:sp>
    </p:spTree>
    <p:extLst>
      <p:ext uri="{BB962C8B-B14F-4D97-AF65-F5344CB8AC3E}">
        <p14:creationId xmlns:p14="http://schemas.microsoft.com/office/powerpoint/2010/main" val="810975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itle 1"/>
          <p:cNvSpPr>
            <a:spLocks noGrp="1"/>
          </p:cNvSpPr>
          <p:nvPr>
            <p:ph type="title" idx="4294967295"/>
          </p:nvPr>
        </p:nvSpPr>
        <p:spPr>
          <a:xfrm>
            <a:off x="395450" y="212728"/>
            <a:ext cx="7620000" cy="471486"/>
          </a:xfrm>
        </p:spPr>
        <p:txBody>
          <a:bodyPr lIns="91440" anchor="ctr"/>
          <a:lstStyle/>
          <a:p>
            <a:pPr eaLnBrk="1" hangingPunct="1"/>
            <a:r>
              <a:rPr lang="en-US" altLang="en-US" sz="2800" dirty="0" smtClean="0"/>
              <a:t>GIC IRBO Development Structure*</a:t>
            </a:r>
          </a:p>
        </p:txBody>
      </p:sp>
      <p:sp>
        <p:nvSpPr>
          <p:cNvPr id="5" name="Right Arrow 4"/>
          <p:cNvSpPr/>
          <p:nvPr/>
        </p:nvSpPr>
        <p:spPr>
          <a:xfrm>
            <a:off x="1120163" y="646114"/>
            <a:ext cx="2929587" cy="428625"/>
          </a:xfrm>
          <a:prstGeom prst="right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00000"/>
              </a:lnSpc>
              <a:defRPr/>
            </a:pPr>
            <a:r>
              <a:rPr lang="en-US" sz="1400" b="1">
                <a:solidFill>
                  <a:srgbClr val="000000"/>
                </a:solidFill>
                <a:latin typeface="Times New Roman" pitchFamily="18" charset="0"/>
                <a:cs typeface="Times New Roman" pitchFamily="18" charset="0"/>
              </a:rPr>
              <a:t>FY14 (7/1/13 - 6/30/14</a:t>
            </a:r>
            <a:r>
              <a:rPr lang="en-US" sz="1400">
                <a:solidFill>
                  <a:srgbClr val="000000"/>
                </a:solidFill>
                <a:latin typeface="Times New Roman" pitchFamily="18" charset="0"/>
                <a:cs typeface="Times New Roman" pitchFamily="18" charset="0"/>
              </a:rPr>
              <a:t>)</a:t>
            </a:r>
          </a:p>
        </p:txBody>
      </p:sp>
      <p:sp>
        <p:nvSpPr>
          <p:cNvPr id="6" name="Right Arrow 5"/>
          <p:cNvSpPr/>
          <p:nvPr/>
        </p:nvSpPr>
        <p:spPr>
          <a:xfrm>
            <a:off x="4205450" y="627064"/>
            <a:ext cx="2049804" cy="447675"/>
          </a:xfrm>
          <a:prstGeom prst="right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00000"/>
              </a:lnSpc>
              <a:defRPr/>
            </a:pPr>
            <a:r>
              <a:rPr lang="en-US" sz="1400" b="1">
                <a:solidFill>
                  <a:srgbClr val="000000"/>
                </a:solidFill>
                <a:latin typeface="Times New Roman" pitchFamily="18" charset="0"/>
                <a:cs typeface="Times New Roman" pitchFamily="18" charset="0"/>
              </a:rPr>
              <a:t>FY15 (7/1/14 - 6/30/15)</a:t>
            </a:r>
          </a:p>
        </p:txBody>
      </p:sp>
      <p:sp>
        <p:nvSpPr>
          <p:cNvPr id="7" name="Right Arrow 6"/>
          <p:cNvSpPr/>
          <p:nvPr/>
        </p:nvSpPr>
        <p:spPr>
          <a:xfrm>
            <a:off x="6308162" y="627064"/>
            <a:ext cx="2024106" cy="447675"/>
          </a:xfrm>
          <a:prstGeom prst="right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00000"/>
              </a:lnSpc>
              <a:defRPr/>
            </a:pPr>
            <a:r>
              <a:rPr lang="en-US" sz="1400" b="1">
                <a:solidFill>
                  <a:srgbClr val="000000"/>
                </a:solidFill>
                <a:latin typeface="Times New Roman" pitchFamily="18" charset="0"/>
                <a:cs typeface="Times New Roman" pitchFamily="18" charset="0"/>
              </a:rPr>
              <a:t>FY16 (7/1/15 - 6/30/16)</a:t>
            </a:r>
          </a:p>
        </p:txBody>
      </p:sp>
      <p:graphicFrame>
        <p:nvGraphicFramePr>
          <p:cNvPr id="8" name="Table 7"/>
          <p:cNvGraphicFramePr>
            <a:graphicFrameLocks noGrp="1"/>
          </p:cNvGraphicFramePr>
          <p:nvPr>
            <p:extLst>
              <p:ext uri="{D42A27DB-BD31-4B8C-83A1-F6EECF244321}">
                <p14:modId xmlns:p14="http://schemas.microsoft.com/office/powerpoint/2010/main" val="1458326837"/>
              </p:ext>
            </p:extLst>
          </p:nvPr>
        </p:nvGraphicFramePr>
        <p:xfrm>
          <a:off x="180206" y="1074738"/>
          <a:ext cx="811950" cy="4901023"/>
        </p:xfrm>
        <a:graphic>
          <a:graphicData uri="http://schemas.openxmlformats.org/drawingml/2006/table">
            <a:tbl>
              <a:tblPr firstRow="1" firstCol="1" bandRow="1">
                <a:tableStyleId>{16D9F66E-5EB9-4882-86FB-DCBF35E3C3E4}</a:tableStyleId>
              </a:tblPr>
              <a:tblGrid>
                <a:gridCol w="405975"/>
                <a:gridCol w="405975"/>
              </a:tblGrid>
              <a:tr h="356438">
                <a:tc gridSpan="2">
                  <a:txBody>
                    <a:bodyPr/>
                    <a:lstStyle/>
                    <a:p>
                      <a:pPr algn="ctr" fontAlgn="ctr"/>
                      <a:r>
                        <a:rPr lang="en-US" sz="1200" b="1" u="none" strike="noStrike" kern="1200" dirty="0">
                          <a:solidFill>
                            <a:schemeClr val="tx1"/>
                          </a:solidFill>
                          <a:effectLst/>
                          <a:latin typeface="+mn-lt"/>
                          <a:ea typeface="+mn-ea"/>
                          <a:cs typeface="+mn-cs"/>
                        </a:rPr>
                        <a:t>Deadline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20000"/>
                        <a:lumOff val="80000"/>
                      </a:schemeClr>
                    </a:solidFill>
                  </a:tcPr>
                </a:tc>
                <a:tc hMerge="1">
                  <a:txBody>
                    <a:bodyPr/>
                    <a:lstStyle/>
                    <a:p>
                      <a:endParaRPr lang="en-US"/>
                    </a:p>
                  </a:txBody>
                  <a:tcPr/>
                </a:tc>
              </a:tr>
              <a:tr h="2762395">
                <a:tc gridSpan="2">
                  <a:txBody>
                    <a:bodyPr/>
                    <a:lstStyle/>
                    <a:p>
                      <a:pPr algn="ctr" fontAlgn="ctr"/>
                      <a:r>
                        <a:rPr lang="en-US" sz="1200" u="none" strike="noStrike" dirty="0">
                          <a:effectLst/>
                        </a:rPr>
                        <a:t>IRBO </a:t>
                      </a:r>
                      <a:r>
                        <a:rPr lang="en-US" sz="1200" u="none" strike="noStrike" dirty="0" smtClean="0">
                          <a:effectLst/>
                        </a:rPr>
                        <a:t>Development Milestone</a:t>
                      </a:r>
                      <a:endParaRPr lang="en-US" sz="1200" b="0" i="0" u="none" strike="noStrike" dirty="0">
                        <a:solidFill>
                          <a:srgbClr val="000000"/>
                        </a:solidFill>
                        <a:effectLst/>
                        <a:latin typeface="Times New Roman"/>
                      </a:endParaRPr>
                    </a:p>
                  </a:txBody>
                  <a:tcPr marL="0" marR="0" marT="0" marB="0" vert="vert27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40000"/>
                        <a:lumOff val="60000"/>
                      </a:schemeClr>
                    </a:solidFill>
                  </a:tcPr>
                </a:tc>
                <a:tc hMerge="1">
                  <a:txBody>
                    <a:bodyPr/>
                    <a:lstStyle/>
                    <a:p>
                      <a:endParaRPr lang="en-US"/>
                    </a:p>
                  </a:txBody>
                  <a:tcPr/>
                </a:tc>
              </a:tr>
              <a:tr h="891095">
                <a:tc rowSpan="2">
                  <a:txBody>
                    <a:bodyPr/>
                    <a:lstStyle/>
                    <a:p>
                      <a:pPr algn="ctr" fontAlgn="ctr"/>
                      <a:r>
                        <a:rPr lang="en-US" sz="1200" u="none" strike="noStrike" dirty="0" smtClean="0">
                          <a:effectLst/>
                        </a:rPr>
                        <a:t>Penalty</a:t>
                      </a:r>
                      <a:endParaRPr lang="en-US" sz="1200" b="0" i="0" u="none" strike="noStrike" dirty="0">
                        <a:solidFill>
                          <a:srgbClr val="000000"/>
                        </a:solidFill>
                        <a:effectLst/>
                        <a:latin typeface="Times New Roman"/>
                      </a:endParaRPr>
                    </a:p>
                  </a:txBody>
                  <a:tcPr marL="0" marR="0" marT="0" marB="0" vert="vert27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lumMod val="20000"/>
                        <a:lumOff val="80000"/>
                      </a:schemeClr>
                    </a:solidFill>
                  </a:tcPr>
                </a:tc>
                <a:tc>
                  <a:txBody>
                    <a:bodyPr/>
                    <a:lstStyle/>
                    <a:p>
                      <a:pPr algn="ctr" fontAlgn="ctr"/>
                      <a:r>
                        <a:rPr lang="en-US" sz="1200" b="1" u="none" strike="noStrike" dirty="0" smtClean="0">
                          <a:effectLst/>
                        </a:rPr>
                        <a:t>Fully Insured</a:t>
                      </a:r>
                      <a:endParaRPr lang="en-US" sz="1200" b="1" i="0" u="none" strike="noStrike" dirty="0">
                        <a:solidFill>
                          <a:srgbClr val="000000"/>
                        </a:solidFill>
                        <a:effectLst/>
                        <a:latin typeface="Times New Roman"/>
                      </a:endParaRPr>
                    </a:p>
                  </a:txBody>
                  <a:tcPr marL="0" marR="0" marT="0" marB="0" vert="vert27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r>
              <a:tr h="891095">
                <a:tc vMerge="1">
                  <a:txBody>
                    <a:bodyPr/>
                    <a:lstStyle/>
                    <a:p>
                      <a:pPr algn="ctr" fontAlgn="ctr"/>
                      <a:endParaRPr lang="en-US" sz="1200" b="0" i="0" u="none" strike="noStrike" dirty="0">
                        <a:solidFill>
                          <a:srgbClr val="000000"/>
                        </a:solidFill>
                        <a:effectLst/>
                        <a:latin typeface="Times New Roman"/>
                      </a:endParaRPr>
                    </a:p>
                  </a:txBody>
                  <a:tcPr marL="0" marR="0" marT="0" marB="0" vert="vert27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lumMod val="40000"/>
                        <a:lumOff val="60000"/>
                      </a:schemeClr>
                    </a:solidFill>
                  </a:tcPr>
                </a:tc>
                <a:tc>
                  <a:txBody>
                    <a:bodyPr/>
                    <a:lstStyle/>
                    <a:p>
                      <a:pPr algn="ctr" fontAlgn="ctr"/>
                      <a:r>
                        <a:rPr lang="en-US" sz="1200" b="1" u="none" strike="noStrike" dirty="0" smtClean="0">
                          <a:effectLst/>
                        </a:rPr>
                        <a:t>Self Insured</a:t>
                      </a:r>
                      <a:endParaRPr lang="en-US" sz="1200" b="1" i="0" u="none" strike="noStrike" dirty="0">
                        <a:solidFill>
                          <a:srgbClr val="000000"/>
                        </a:solidFill>
                        <a:effectLst/>
                        <a:latin typeface="Times New Roman"/>
                      </a:endParaRPr>
                    </a:p>
                  </a:txBody>
                  <a:tcPr marL="0" marR="0" marT="0" marB="0" vert="vert27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40000"/>
                        <a:lumOff val="60000"/>
                      </a:schemeClr>
                    </a:solidFill>
                  </a:tcPr>
                </a:tc>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526507305"/>
              </p:ext>
            </p:extLst>
          </p:nvPr>
        </p:nvGraphicFramePr>
        <p:xfrm>
          <a:off x="6285488" y="1074738"/>
          <a:ext cx="2010501" cy="4887912"/>
        </p:xfrm>
        <a:graphic>
          <a:graphicData uri="http://schemas.openxmlformats.org/drawingml/2006/table">
            <a:tbl>
              <a:tblPr/>
              <a:tblGrid>
                <a:gridCol w="1006762"/>
                <a:gridCol w="1003739"/>
              </a:tblGrid>
              <a:tr h="3548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9/30/2015</a:t>
                      </a:r>
                      <a:endParaRPr kumimoji="0" lang="en-US" sz="1400" b="0" i="0" u="none" strike="noStrike" cap="none" normalizeH="0" baseline="0" dirty="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DEAD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3/31/2016</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DEADA"/>
                    </a:solidFill>
                  </a:tcPr>
                </a:tc>
              </a:tr>
              <a:tr h="275562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Signed contracts with IRBO providers covering 65% of GIC covered lives</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D5B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Signed contracts with IRBO providers covering 75% of GIC covered lives</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D5B5"/>
                    </a:solidFill>
                  </a:tcPr>
                </a:tc>
              </a:tr>
              <a:tr h="88871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0.15% of premium</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0.15% of premium</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88871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5.0% of admin fee</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9CDE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2.0% of admin fee</a:t>
                      </a:r>
                      <a:endParaRPr kumimoji="0" lang="en-US" sz="1400" b="0" i="0" u="none" strike="noStrike" cap="none" normalizeH="0" baseline="0" dirty="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9CDE5"/>
                    </a:solidFill>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456254636"/>
              </p:ext>
            </p:extLst>
          </p:nvPr>
        </p:nvGraphicFramePr>
        <p:xfrm>
          <a:off x="1076324" y="1074739"/>
          <a:ext cx="3017263" cy="4901123"/>
        </p:xfrm>
        <a:graphic>
          <a:graphicData uri="http://schemas.openxmlformats.org/drawingml/2006/table">
            <a:tbl>
              <a:tblPr/>
              <a:tblGrid>
                <a:gridCol w="1006762"/>
                <a:gridCol w="1005250"/>
                <a:gridCol w="1005251"/>
              </a:tblGrid>
              <a:tr h="35406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9/30/2013</a:t>
                      </a:r>
                      <a:endParaRPr kumimoji="0" lang="en-US" sz="1400" b="0" i="0" u="none" strike="noStrike" cap="none" normalizeH="0" baseline="0" dirty="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DEAD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9/30/2013</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DEAD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1/31/2014</a:t>
                      </a:r>
                      <a:endParaRPr kumimoji="0" lang="en-US" sz="1400" b="0" i="0" u="none" strike="noStrike" cap="none" normalizeH="0" baseline="0" dirty="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DEADA"/>
                    </a:solidFill>
                  </a:tcPr>
                </a:tc>
              </a:tr>
              <a:tr h="274935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Detailed implement-ation plan                    </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D5B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MOUs with IRBO providers covering 15% of GIC lives</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D5B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MOUs with IRBO providers covering 20% of GIC lives AND contracts with IRBO providers covering an additional 10 % of GIC lives</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D5B5"/>
                    </a:solidFill>
                  </a:tcPr>
                </a:tc>
              </a:tr>
              <a:tr h="88669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0.1% of premium</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0.25% of premium</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0.4% of premium</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88669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 2.0% of admin fee</a:t>
                      </a:r>
                      <a:endParaRPr kumimoji="0" lang="en-US" sz="1400" b="0" i="0" u="none" strike="noStrike" cap="none" normalizeH="0" baseline="0" dirty="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9CDE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6.0% of admin fee</a:t>
                      </a:r>
                      <a:endParaRPr kumimoji="0" lang="en-US" sz="1400" b="0" i="0" u="none" strike="noStrike" cap="none" normalizeH="0" baseline="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9CDE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10.0% of admin fee</a:t>
                      </a:r>
                      <a:endParaRPr kumimoji="0" lang="en-US" sz="1400" b="0" i="0" u="none" strike="noStrike" cap="none" normalizeH="0" baseline="0" dirty="0" smtClean="0">
                        <a:ln>
                          <a:noFill/>
                        </a:ln>
                        <a:solidFill>
                          <a:schemeClr val="tx1"/>
                        </a:solidFill>
                        <a:effectLst/>
                        <a:latin typeface="Times New Roman" pitchFamily="18" charset="0"/>
                        <a:ea typeface="MS PGothic" pitchFamily="34" charset="-12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9CDE5"/>
                    </a:solidFill>
                  </a:tcP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083748112"/>
              </p:ext>
            </p:extLst>
          </p:nvPr>
        </p:nvGraphicFramePr>
        <p:xfrm>
          <a:off x="4184287" y="1074738"/>
          <a:ext cx="2012012" cy="4887912"/>
        </p:xfrm>
        <a:graphic>
          <a:graphicData uri="http://schemas.openxmlformats.org/drawingml/2006/table">
            <a:tbl>
              <a:tblPr/>
              <a:tblGrid>
                <a:gridCol w="1005250"/>
                <a:gridCol w="1006762"/>
              </a:tblGrid>
              <a:tr h="3548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9/30/2014</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DEAD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3/31/2015</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DEADA"/>
                    </a:solidFill>
                  </a:tcPr>
                </a:tc>
              </a:tr>
              <a:tr h="275562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Signed contracts with IRBO providers covering 35% of GIC covered lives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D5B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Signed contracts with IRBO providers covering 50% of GIC covered lives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D5B5"/>
                    </a:solidFill>
                  </a:tcPr>
                </a:tc>
              </a:tr>
              <a:tr h="88871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0.4% of premium</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ea typeface="MS PGothic" pitchFamily="34" charset="-128"/>
                        </a:rPr>
                        <a:t>0.4% of premium</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88871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10.0% of admin fee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9CDE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ea typeface="MS PGothic" pitchFamily="34" charset="-128"/>
                        </a:rPr>
                        <a:t>10.0% of admin fee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9CDE5"/>
                    </a:solidFill>
                  </a:tcPr>
                </a:tc>
              </a:tr>
            </a:tbl>
          </a:graphicData>
        </a:graphic>
      </p:graphicFrame>
      <p:sp>
        <p:nvSpPr>
          <p:cNvPr id="12" name="Slide Number Placeholder 3"/>
          <p:cNvSpPr>
            <a:spLocks noGrp="1"/>
          </p:cNvSpPr>
          <p:nvPr>
            <p:ph type="sldNum" sz="quarter" idx="12"/>
          </p:nvPr>
        </p:nvSpPr>
        <p:spPr>
          <a:xfrm>
            <a:off x="8526780" y="5631180"/>
            <a:ext cx="548640" cy="396240"/>
          </a:xfrm>
        </p:spPr>
        <p:txBody>
          <a:bodyPr/>
          <a:lstStyle/>
          <a:p>
            <a:fld id="{FF632770-BA79-4C9F-8706-E53B0EB9A605}" type="slidenum">
              <a:rPr lang="en-US" smtClean="0"/>
              <a:pPr/>
              <a:t>14</a:t>
            </a:fld>
            <a:endParaRPr lang="en-US" dirty="0"/>
          </a:p>
        </p:txBody>
      </p:sp>
      <p:sp>
        <p:nvSpPr>
          <p:cNvPr id="2" name="TextBox 1"/>
          <p:cNvSpPr txBox="1"/>
          <p:nvPr/>
        </p:nvSpPr>
        <p:spPr>
          <a:xfrm>
            <a:off x="1066800" y="6073259"/>
            <a:ext cx="7265468" cy="523220"/>
          </a:xfrm>
          <a:prstGeom prst="rect">
            <a:avLst/>
          </a:prstGeom>
          <a:noFill/>
        </p:spPr>
        <p:txBody>
          <a:bodyPr wrap="square" rtlCol="0">
            <a:spAutoFit/>
          </a:bodyPr>
          <a:lstStyle/>
          <a:p>
            <a:r>
              <a:rPr lang="en-US" sz="1400" b="1" dirty="0" smtClean="0"/>
              <a:t>*</a:t>
            </a:r>
            <a:r>
              <a:rPr lang="en-US" sz="1400" b="1" i="1" dirty="0" smtClean="0"/>
              <a:t>The above penalties work in tandem with Budget </a:t>
            </a:r>
            <a:r>
              <a:rPr lang="en-US" sz="1400" b="1" i="1" dirty="0"/>
              <a:t>Targets and Financial Gain/Loss Sharing </a:t>
            </a:r>
            <a:r>
              <a:rPr lang="en-US" sz="1400" b="1" i="1" dirty="0" smtClean="0"/>
              <a:t>Arrangements on next slide.</a:t>
            </a:r>
            <a:endParaRPr lang="en-US" sz="1400" b="1" i="1" dirty="0"/>
          </a:p>
        </p:txBody>
      </p:sp>
    </p:spTree>
    <p:extLst>
      <p:ext uri="{BB962C8B-B14F-4D97-AF65-F5344CB8AC3E}">
        <p14:creationId xmlns:p14="http://schemas.microsoft.com/office/powerpoint/2010/main" val="42671896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632770-BA79-4C9F-8706-E53B0EB9A605}" type="slidenum">
              <a:rPr lang="en-US" smtClean="0"/>
              <a:pPr/>
              <a:t>15</a:t>
            </a:fld>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4225354770"/>
              </p:ext>
            </p:extLst>
          </p:nvPr>
        </p:nvGraphicFramePr>
        <p:xfrm>
          <a:off x="419100" y="1752600"/>
          <a:ext cx="7619999" cy="3481883"/>
        </p:xfrm>
        <a:graphic>
          <a:graphicData uri="http://schemas.openxmlformats.org/drawingml/2006/table">
            <a:tbl>
              <a:tblPr/>
              <a:tblGrid>
                <a:gridCol w="586154"/>
                <a:gridCol w="2344615"/>
                <a:gridCol w="1563077"/>
                <a:gridCol w="1563077"/>
                <a:gridCol w="781538"/>
                <a:gridCol w="781538"/>
              </a:tblGrid>
              <a:tr h="170962">
                <a:tc gridSpan="6">
                  <a:txBody>
                    <a:bodyPr/>
                    <a:lstStyle/>
                    <a:p>
                      <a:pPr algn="ctr" fontAlgn="ctr"/>
                      <a:r>
                        <a:rPr lang="en-US" sz="1000" b="1" i="0" u="none" strike="noStrike" dirty="0" smtClean="0">
                          <a:solidFill>
                            <a:srgbClr val="000000"/>
                          </a:solidFill>
                          <a:effectLst/>
                          <a:latin typeface="Arial Narrow"/>
                        </a:rPr>
                        <a:t>                                          FY14		                 FY15		      FY16	</a:t>
                      </a:r>
                      <a:r>
                        <a:rPr lang="en-US" sz="1000" b="1" i="0" u="none" strike="noStrike" baseline="0" dirty="0" smtClean="0">
                          <a:solidFill>
                            <a:srgbClr val="000000"/>
                          </a:solidFill>
                          <a:effectLst/>
                          <a:latin typeface="Arial Narrow"/>
                        </a:rPr>
                        <a:t>                 </a:t>
                      </a:r>
                      <a:r>
                        <a:rPr lang="en-US" sz="1000" b="1" i="0" u="none" strike="noStrike" dirty="0" smtClean="0">
                          <a:solidFill>
                            <a:srgbClr val="000000"/>
                          </a:solidFill>
                          <a:effectLst/>
                          <a:latin typeface="Arial Narrow"/>
                        </a:rPr>
                        <a:t>FY17	             FY18</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68654">
                <a:tc>
                  <a:txBody>
                    <a:bodyPr/>
                    <a:lstStyle/>
                    <a:p>
                      <a:pPr algn="ctr" fontAlgn="ctr"/>
                      <a:r>
                        <a:rPr lang="en-US" sz="900" b="0" i="0" u="none" strike="noStrike" dirty="0">
                          <a:solidFill>
                            <a:srgbClr val="000000"/>
                          </a:solidFill>
                          <a:effectLst/>
                          <a:latin typeface="Arial Narrow"/>
                        </a:rPr>
                        <a:t>Budget Targets </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n-US" sz="900" b="0" i="0" u="none" strike="noStrike">
                          <a:solidFill>
                            <a:srgbClr val="000000"/>
                          </a:solidFill>
                          <a:effectLst/>
                          <a:latin typeface="Arial Narrow"/>
                        </a:rPr>
                        <a:t>2%</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n-US" sz="900" b="0" i="0" u="none" strike="noStrike">
                          <a:solidFill>
                            <a:srgbClr val="000000"/>
                          </a:solidFill>
                          <a:effectLst/>
                          <a:latin typeface="Arial Narrow"/>
                        </a:rPr>
                        <a:t>2%</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n-US" sz="900" b="0" i="0" u="none" strike="noStrike">
                          <a:solidFill>
                            <a:srgbClr val="000000"/>
                          </a:solidFill>
                          <a:effectLst/>
                          <a:latin typeface="Arial Narrow"/>
                        </a:rPr>
                        <a:t>0%</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n-US" sz="900" b="0" i="0" u="none" strike="noStrike">
                          <a:solidFill>
                            <a:srgbClr val="000000"/>
                          </a:solidFill>
                          <a:effectLst/>
                          <a:latin typeface="Arial Narrow"/>
                        </a:rPr>
                        <a:t>-2%</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n-US" sz="900" b="0" i="0" u="none" strike="noStrike">
                          <a:solidFill>
                            <a:srgbClr val="000000"/>
                          </a:solidFill>
                          <a:effectLst/>
                          <a:latin typeface="Arial Narrow"/>
                        </a:rPr>
                        <a:t>-2%</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r>
              <a:tr h="543820">
                <a:tc rowSpan="2">
                  <a:txBody>
                    <a:bodyPr/>
                    <a:lstStyle/>
                    <a:p>
                      <a:pPr algn="ctr" fontAlgn="ctr"/>
                      <a:r>
                        <a:rPr lang="en-US" sz="900" b="0" i="0" u="none" strike="noStrike">
                          <a:solidFill>
                            <a:srgbClr val="000000"/>
                          </a:solidFill>
                          <a:effectLst/>
                          <a:latin typeface="Arial Narrow"/>
                        </a:rPr>
                        <a:t>Gain Sharing Basis and Associated Bonus (Self Insured)</a:t>
                      </a:r>
                    </a:p>
                  </a:txBody>
                  <a:tcPr marL="8141" marR="8141" marT="8141"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ctr" fontAlgn="ctr"/>
                      <a:r>
                        <a:rPr lang="en-US" sz="900" b="0" i="0" u="none" strike="noStrike">
                          <a:solidFill>
                            <a:srgbClr val="000000"/>
                          </a:solidFill>
                          <a:effectLst/>
                          <a:latin typeface="Arial Narrow"/>
                        </a:rPr>
                        <a:t>Cost below 100%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ctr" fontAlgn="ctr"/>
                      <a:r>
                        <a:rPr lang="en-US" sz="900" b="0" i="0" u="none" strike="noStrike">
                          <a:solidFill>
                            <a:srgbClr val="000000"/>
                          </a:solidFill>
                          <a:effectLst/>
                          <a:latin typeface="Arial Narrow"/>
                        </a:rPr>
                        <a:t>Cost below 100%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ctr" fontAlgn="ctr"/>
                      <a:r>
                        <a:rPr lang="en-US" sz="900" b="0" i="0" u="none" strike="noStrike">
                          <a:solidFill>
                            <a:srgbClr val="000000"/>
                          </a:solidFill>
                          <a:effectLst/>
                          <a:latin typeface="Arial Narrow"/>
                        </a:rPr>
                        <a:t>Cost below 100%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ctr" fontAlgn="ctr"/>
                      <a:r>
                        <a:rPr lang="en-US" sz="900" b="0" i="0" u="none" strike="noStrike">
                          <a:solidFill>
                            <a:srgbClr val="000000"/>
                          </a:solidFill>
                          <a:effectLst/>
                          <a:latin typeface="Arial Narrow"/>
                        </a:rPr>
                        <a:t>Cost below 100%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ctr" fontAlgn="ctr"/>
                      <a:r>
                        <a:rPr lang="en-US" sz="900" b="0" i="0" u="none" strike="noStrike">
                          <a:solidFill>
                            <a:srgbClr val="000000"/>
                          </a:solidFill>
                          <a:effectLst/>
                          <a:latin typeface="Arial Narrow"/>
                        </a:rPr>
                        <a:t>Cost below 100%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r>
              <a:tr h="639342">
                <a:tc vMerge="1">
                  <a:txBody>
                    <a:bodyPr/>
                    <a:lstStyle/>
                    <a:p>
                      <a:endParaRPr lang="en-US"/>
                    </a:p>
                  </a:txBody>
                  <a:tcPr/>
                </a:tc>
                <a:tc>
                  <a:txBody>
                    <a:bodyPr/>
                    <a:lstStyle/>
                    <a:p>
                      <a:pPr algn="ctr" fontAlgn="ctr"/>
                      <a:r>
                        <a:rPr lang="en-US" sz="900" b="0" i="0" u="none" strike="noStrike">
                          <a:solidFill>
                            <a:srgbClr val="000000"/>
                          </a:solidFill>
                          <a:effectLst/>
                          <a:latin typeface="Arial Narrow"/>
                        </a:rPr>
                        <a:t>Sliding scale % of savings to a maximum of 25%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ctr" fontAlgn="ctr"/>
                      <a:r>
                        <a:rPr lang="en-US" sz="900" b="0" i="0" u="none" strike="noStrike">
                          <a:solidFill>
                            <a:srgbClr val="000000"/>
                          </a:solidFill>
                          <a:effectLst/>
                          <a:latin typeface="Arial Narrow"/>
                        </a:rPr>
                        <a:t>Sliding scale % of savings to a maximum of 25%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ctr" fontAlgn="ctr"/>
                      <a:r>
                        <a:rPr lang="en-US" sz="900" b="0" i="0" u="none" strike="noStrike">
                          <a:solidFill>
                            <a:srgbClr val="000000"/>
                          </a:solidFill>
                          <a:effectLst/>
                          <a:latin typeface="Arial Narrow"/>
                        </a:rPr>
                        <a:t>Sliding scale % of savings to a maximum of 25%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ctr" fontAlgn="ctr"/>
                      <a:r>
                        <a:rPr lang="en-US" sz="900" b="0" i="0" u="none" strike="noStrike">
                          <a:solidFill>
                            <a:srgbClr val="000000"/>
                          </a:solidFill>
                          <a:effectLst/>
                          <a:latin typeface="Arial Narrow"/>
                        </a:rPr>
                        <a:t>Sliding scale % of savings to a maximum of 35%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ctr" fontAlgn="ctr"/>
                      <a:r>
                        <a:rPr lang="en-US" sz="900" b="0" i="0" u="none" strike="noStrike">
                          <a:solidFill>
                            <a:srgbClr val="000000"/>
                          </a:solidFill>
                          <a:effectLst/>
                          <a:latin typeface="Arial Narrow"/>
                        </a:rPr>
                        <a:t>Sliding scale % of savings to a maximum of 50%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r>
              <a:tr h="543820">
                <a:tc rowSpan="2">
                  <a:txBody>
                    <a:bodyPr/>
                    <a:lstStyle/>
                    <a:p>
                      <a:pPr algn="ctr" fontAlgn="ctr"/>
                      <a:r>
                        <a:rPr lang="en-US" sz="900" b="0" i="0" u="none" strike="noStrike">
                          <a:solidFill>
                            <a:srgbClr val="000000"/>
                          </a:solidFill>
                          <a:effectLst/>
                          <a:latin typeface="Arial Narrow"/>
                        </a:rPr>
                        <a:t>Loss Sharing Basis and Associated Penalty (Self Insured)</a:t>
                      </a:r>
                    </a:p>
                  </a:txBody>
                  <a:tcPr marL="8141" marR="8141" marT="8141"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tc>
                  <a:txBody>
                    <a:bodyPr/>
                    <a:lstStyle/>
                    <a:p>
                      <a:pPr algn="ctr" fontAlgn="ctr"/>
                      <a:r>
                        <a:rPr lang="en-US" sz="900" b="0" i="0" u="none" strike="noStrike">
                          <a:solidFill>
                            <a:srgbClr val="000000"/>
                          </a:solidFill>
                          <a:effectLst/>
                          <a:latin typeface="Arial Narrow"/>
                        </a:rPr>
                        <a:t>None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tc>
                  <a:txBody>
                    <a:bodyPr/>
                    <a:lstStyle/>
                    <a:p>
                      <a:pPr algn="ctr" fontAlgn="ctr"/>
                      <a:r>
                        <a:rPr lang="en-US" sz="900" b="0" i="0" u="none" strike="noStrike">
                          <a:solidFill>
                            <a:srgbClr val="000000"/>
                          </a:solidFill>
                          <a:effectLst/>
                          <a:latin typeface="Arial Narrow"/>
                        </a:rPr>
                        <a:t>None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tc>
                  <a:txBody>
                    <a:bodyPr/>
                    <a:lstStyle/>
                    <a:p>
                      <a:pPr algn="ctr" fontAlgn="ctr"/>
                      <a:r>
                        <a:rPr lang="en-US" sz="900" b="0" i="0" u="none" strike="noStrike">
                          <a:solidFill>
                            <a:srgbClr val="000000"/>
                          </a:solidFill>
                          <a:effectLst/>
                          <a:latin typeface="Arial Narrow"/>
                        </a:rPr>
                        <a:t>Any costs in excess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tc>
                  <a:txBody>
                    <a:bodyPr/>
                    <a:lstStyle/>
                    <a:p>
                      <a:pPr algn="ctr" fontAlgn="ctr"/>
                      <a:r>
                        <a:rPr lang="en-US" sz="900" b="0" i="0" u="none" strike="noStrike">
                          <a:solidFill>
                            <a:srgbClr val="000000"/>
                          </a:solidFill>
                          <a:effectLst/>
                          <a:latin typeface="Arial Narrow"/>
                        </a:rPr>
                        <a:t>Any costs in excess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tc>
                  <a:txBody>
                    <a:bodyPr/>
                    <a:lstStyle/>
                    <a:p>
                      <a:pPr algn="ctr" fontAlgn="ctr"/>
                      <a:r>
                        <a:rPr lang="en-US" sz="900" b="0" i="0" u="none" strike="noStrike">
                          <a:solidFill>
                            <a:srgbClr val="000000"/>
                          </a:solidFill>
                          <a:effectLst/>
                          <a:latin typeface="Arial Narrow"/>
                        </a:rPr>
                        <a:t>Any costs in excess of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tr>
              <a:tr h="606778">
                <a:tc vMerge="1">
                  <a:txBody>
                    <a:bodyPr/>
                    <a:lstStyle/>
                    <a:p>
                      <a:endParaRPr lang="en-US"/>
                    </a:p>
                  </a:txBody>
                  <a:tcPr/>
                </a:tc>
                <a:tc>
                  <a:txBody>
                    <a:bodyPr/>
                    <a:lstStyle/>
                    <a:p>
                      <a:pPr algn="ctr" fontAlgn="ctr"/>
                      <a:r>
                        <a:rPr lang="en-US" sz="900" b="0" i="0" u="none" strike="noStrike">
                          <a:solidFill>
                            <a:srgbClr val="000000"/>
                          </a:solidFill>
                          <a:effectLst/>
                          <a:latin typeface="Arial Narrow"/>
                        </a:rPr>
                        <a:t>None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US" sz="900" b="0" i="0" u="none" strike="noStrike">
                          <a:solidFill>
                            <a:srgbClr val="000000"/>
                          </a:solidFill>
                          <a:effectLst/>
                          <a:latin typeface="Arial Narrow"/>
                        </a:rPr>
                        <a:t>None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US" sz="900" b="0" i="0" u="none" strike="noStrike">
                          <a:solidFill>
                            <a:srgbClr val="000000"/>
                          </a:solidFill>
                          <a:effectLst/>
                          <a:latin typeface="Arial Narrow"/>
                        </a:rPr>
                        <a:t>Sliding scale % of cost overrun to a maximum of 25%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US" sz="900" b="0" i="0" u="none" strike="noStrike">
                          <a:solidFill>
                            <a:srgbClr val="000000"/>
                          </a:solidFill>
                          <a:effectLst/>
                          <a:latin typeface="Arial Narrow"/>
                        </a:rPr>
                        <a:t>Sliding scale % of cost overrun to a maximum of 35%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US" sz="900" b="0" i="0" u="none" strike="noStrike">
                          <a:solidFill>
                            <a:srgbClr val="000000"/>
                          </a:solidFill>
                          <a:effectLst/>
                          <a:latin typeface="Arial Narrow"/>
                        </a:rPr>
                        <a:t>Sliding scale % of cost overrun to a maximum of 50% of admin fee*</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r>
              <a:tr h="543820">
                <a:tc>
                  <a:txBody>
                    <a:bodyPr/>
                    <a:lstStyle/>
                    <a:p>
                      <a:pPr algn="ctr" fontAlgn="ctr"/>
                      <a:r>
                        <a:rPr lang="en-US" sz="900" b="0" i="0" u="none" strike="noStrike">
                          <a:solidFill>
                            <a:srgbClr val="000000"/>
                          </a:solidFill>
                          <a:effectLst/>
                          <a:latin typeface="Arial Narrow"/>
                        </a:rPr>
                        <a:t>Financial Performance (Fully Insured)</a:t>
                      </a:r>
                    </a:p>
                  </a:txBody>
                  <a:tcPr marL="8141" marR="8141" marT="8141"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tc>
                  <a:txBody>
                    <a:bodyPr/>
                    <a:lstStyle/>
                    <a:p>
                      <a:pPr algn="ctr" fontAlgn="ctr"/>
                      <a:r>
                        <a:rPr lang="en-US" sz="900" b="0" i="0" u="none" strike="noStrike">
                          <a:solidFill>
                            <a:srgbClr val="000000"/>
                          </a:solidFill>
                          <a:effectLst/>
                          <a:latin typeface="Arial Narrow"/>
                        </a:rPr>
                        <a:t>PMPY costs not to exceed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tc>
                  <a:txBody>
                    <a:bodyPr/>
                    <a:lstStyle/>
                    <a:p>
                      <a:pPr algn="ctr" fontAlgn="ctr"/>
                      <a:r>
                        <a:rPr lang="en-US" sz="900" b="0" i="0" u="none" strike="noStrike">
                          <a:solidFill>
                            <a:srgbClr val="000000"/>
                          </a:solidFill>
                          <a:effectLst/>
                          <a:latin typeface="Arial Narrow"/>
                        </a:rPr>
                        <a:t>PMPY costs not to exceed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tc>
                  <a:txBody>
                    <a:bodyPr/>
                    <a:lstStyle/>
                    <a:p>
                      <a:pPr algn="ctr" fontAlgn="ctr"/>
                      <a:r>
                        <a:rPr lang="en-US" sz="900" b="0" i="0" u="none" strike="noStrike">
                          <a:solidFill>
                            <a:srgbClr val="000000"/>
                          </a:solidFill>
                          <a:effectLst/>
                          <a:latin typeface="Arial Narrow"/>
                        </a:rPr>
                        <a:t>PMPY costs not to exceed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tc>
                  <a:txBody>
                    <a:bodyPr/>
                    <a:lstStyle/>
                    <a:p>
                      <a:pPr algn="ctr" fontAlgn="ctr"/>
                      <a:r>
                        <a:rPr lang="en-US" sz="900" b="0" i="0" u="none" strike="noStrike">
                          <a:solidFill>
                            <a:srgbClr val="000000"/>
                          </a:solidFill>
                          <a:effectLst/>
                          <a:latin typeface="Arial Narrow"/>
                        </a:rPr>
                        <a:t>PMPY costs not to exceed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tc>
                  <a:txBody>
                    <a:bodyPr/>
                    <a:lstStyle/>
                    <a:p>
                      <a:pPr algn="ctr" fontAlgn="ctr"/>
                      <a:r>
                        <a:rPr lang="en-US" sz="900" b="0" i="0" u="none" strike="noStrike">
                          <a:solidFill>
                            <a:srgbClr val="000000"/>
                          </a:solidFill>
                          <a:effectLst/>
                          <a:latin typeface="Arial Narrow"/>
                        </a:rPr>
                        <a:t>PMPY costs not to exceed target PMPY</a:t>
                      </a:r>
                    </a:p>
                  </a:txBody>
                  <a:tcPr marL="8141" marR="8141" marT="81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tr>
              <a:tr h="150880">
                <a:tc gridSpan="6">
                  <a:txBody>
                    <a:bodyPr/>
                    <a:lstStyle/>
                    <a:p>
                      <a:pPr algn="l" fontAlgn="ctr"/>
                      <a:r>
                        <a:rPr lang="en-US" sz="900" b="0" i="0" u="none" strike="noStrike" dirty="0">
                          <a:solidFill>
                            <a:srgbClr val="000000"/>
                          </a:solidFill>
                          <a:effectLst/>
                          <a:latin typeface="Arial"/>
                        </a:rPr>
                        <a:t>*Sliding Scale - Up to 102% of target: 15%; 102% - 103%: 20%; 103%-104%: 25%; greater than 104%: 50%</a:t>
                      </a:r>
                    </a:p>
                  </a:txBody>
                  <a:tcPr marL="8141" marR="8141" marT="8141" marB="0" anchor="ctr">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6" name="TextBox 5"/>
          <p:cNvSpPr txBox="1"/>
          <p:nvPr/>
        </p:nvSpPr>
        <p:spPr>
          <a:xfrm>
            <a:off x="152400" y="411717"/>
            <a:ext cx="8153400" cy="954107"/>
          </a:xfrm>
          <a:prstGeom prst="rect">
            <a:avLst/>
          </a:prstGeom>
          <a:noFill/>
        </p:spPr>
        <p:txBody>
          <a:bodyPr wrap="square" rtlCol="0">
            <a:spAutoFit/>
          </a:bodyPr>
          <a:lstStyle/>
          <a:p>
            <a:pPr algn="ctr"/>
            <a:r>
              <a:rPr lang="en-US" sz="2800" dirty="0" smtClean="0">
                <a:solidFill>
                  <a:schemeClr val="tx2"/>
                </a:solidFill>
                <a:latin typeface="+mj-lt"/>
              </a:rPr>
              <a:t>IRBO related Budget Targets and Financial Gain/Loss Sharing Arrangements</a:t>
            </a:r>
            <a:endParaRPr lang="en-US" sz="2800" dirty="0">
              <a:solidFill>
                <a:schemeClr val="tx2"/>
              </a:solidFill>
              <a:latin typeface="+mj-lt"/>
            </a:endParaRPr>
          </a:p>
        </p:txBody>
      </p:sp>
    </p:spTree>
    <p:extLst>
      <p:ext uri="{BB962C8B-B14F-4D97-AF65-F5344CB8AC3E}">
        <p14:creationId xmlns:p14="http://schemas.microsoft.com/office/powerpoint/2010/main" val="2434366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itle 1"/>
          <p:cNvSpPr>
            <a:spLocks noGrp="1"/>
          </p:cNvSpPr>
          <p:nvPr>
            <p:ph type="title" idx="4294967295"/>
          </p:nvPr>
        </p:nvSpPr>
        <p:spPr/>
        <p:txBody>
          <a:bodyPr lIns="91440" anchor="ctr"/>
          <a:lstStyle/>
          <a:p>
            <a:pPr algn="ctr" eaLnBrk="1" hangingPunct="1"/>
            <a:r>
              <a:rPr lang="en-US" altLang="en-US" sz="2800" dirty="0" smtClean="0"/>
              <a:t>Bending The Cost Curve - IRBO Program Goals </a:t>
            </a:r>
          </a:p>
        </p:txBody>
      </p:sp>
      <p:pic>
        <p:nvPicPr>
          <p:cNvPr id="112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81200"/>
            <a:ext cx="83058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3"/>
          <p:cNvSpPr>
            <a:spLocks noGrp="1"/>
          </p:cNvSpPr>
          <p:nvPr>
            <p:ph type="sldNum" sz="quarter" idx="12"/>
          </p:nvPr>
        </p:nvSpPr>
        <p:spPr>
          <a:xfrm>
            <a:off x="8526780" y="5631180"/>
            <a:ext cx="548640" cy="396240"/>
          </a:xfrm>
        </p:spPr>
        <p:txBody>
          <a:bodyPr/>
          <a:lstStyle/>
          <a:p>
            <a:fld id="{FF632770-BA79-4C9F-8706-E53B0EB9A605}" type="slidenum">
              <a:rPr lang="en-US" smtClean="0"/>
              <a:pPr/>
              <a:t>16</a:t>
            </a:fld>
            <a:endParaRPr lang="en-US" dirty="0"/>
          </a:p>
        </p:txBody>
      </p:sp>
    </p:spTree>
    <p:extLst>
      <p:ext uri="{BB962C8B-B14F-4D97-AF65-F5344CB8AC3E}">
        <p14:creationId xmlns:p14="http://schemas.microsoft.com/office/powerpoint/2010/main" val="37711205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idx="4294967295"/>
          </p:nvPr>
        </p:nvSpPr>
        <p:spPr>
          <a:xfrm>
            <a:off x="457201" y="274638"/>
            <a:ext cx="7620000" cy="944562"/>
          </a:xfrm>
        </p:spPr>
        <p:txBody>
          <a:bodyPr/>
          <a:lstStyle/>
          <a:p>
            <a:pPr eaLnBrk="1" hangingPunct="1"/>
            <a:r>
              <a:rPr lang="en-US" sz="3200" dirty="0" smtClean="0"/>
              <a:t>GIC Experience in Achieving Benchmarks</a:t>
            </a:r>
          </a:p>
        </p:txBody>
      </p:sp>
      <p:sp>
        <p:nvSpPr>
          <p:cNvPr id="34820" name="Date Placeholder 4"/>
          <p:cNvSpPr txBox="1">
            <a:spLocks noGrp="1"/>
          </p:cNvSpPr>
          <p:nvPr/>
        </p:nvSpPr>
        <p:spPr bwMode="gray">
          <a:xfrm>
            <a:off x="4058794" y="6532792"/>
            <a:ext cx="1027925" cy="107722"/>
          </a:xfrm>
          <a:prstGeom prst="rect">
            <a:avLst/>
          </a:prstGeom>
          <a:noFill/>
          <a:ln w="9525">
            <a:noFill/>
            <a:miter lim="800000"/>
            <a:headEnd/>
            <a:tailEnd/>
          </a:ln>
        </p:spPr>
        <p:txBody>
          <a:bodyPr lIns="0" tIns="0" rIns="0" bIns="0" anchor="b">
            <a:spAutoFit/>
          </a:bodyPr>
          <a:lstStyle/>
          <a:p>
            <a:pPr algn="ctr">
              <a:spcBef>
                <a:spcPct val="50000"/>
              </a:spcBef>
            </a:pPr>
            <a:fld id="{38DD5950-E5D1-4743-B524-535F6048E6D0}" type="datetime4">
              <a:rPr lang="en-US" sz="700">
                <a:solidFill>
                  <a:srgbClr val="7C848A"/>
                </a:solidFill>
                <a:cs typeface="Arial" charset="0"/>
              </a:rPr>
              <a:pPr algn="ctr">
                <a:spcBef>
                  <a:spcPct val="50000"/>
                </a:spcBef>
              </a:pPr>
              <a:t>January 5, 2015</a:t>
            </a:fld>
            <a:endParaRPr lang="en-US" sz="700">
              <a:solidFill>
                <a:srgbClr val="7C848A"/>
              </a:solidFill>
              <a:cs typeface="Arial" charset="0"/>
            </a:endParaRPr>
          </a:p>
        </p:txBody>
      </p:sp>
      <p:sp>
        <p:nvSpPr>
          <p:cNvPr id="34821" name="Content Placeholder 4"/>
          <p:cNvSpPr txBox="1">
            <a:spLocks/>
          </p:cNvSpPr>
          <p:nvPr/>
        </p:nvSpPr>
        <p:spPr bwMode="gray">
          <a:xfrm>
            <a:off x="225921" y="949325"/>
            <a:ext cx="8232279" cy="4384675"/>
          </a:xfrm>
          <a:prstGeom prst="rect">
            <a:avLst/>
          </a:prstGeom>
          <a:noFill/>
          <a:ln w="9525">
            <a:noFill/>
            <a:miter lim="800000"/>
            <a:headEnd/>
            <a:tailEnd/>
          </a:ln>
        </p:spPr>
        <p:txBody>
          <a:bodyPr lIns="0" tIns="0" rIns="0" bIns="0"/>
          <a:lstStyle/>
          <a:p>
            <a:pPr marL="203200" indent="-203200" eaLnBrk="0" hangingPunct="0">
              <a:spcBef>
                <a:spcPct val="60000"/>
              </a:spcBef>
              <a:buFontTx/>
              <a:buChar char="•"/>
            </a:pPr>
            <a:endParaRPr lang="en-US" dirty="0">
              <a:solidFill>
                <a:srgbClr val="FF0000"/>
              </a:solidFill>
            </a:endParaRPr>
          </a:p>
          <a:p>
            <a:pPr marL="203200" indent="-203200" eaLnBrk="0" hangingPunct="0">
              <a:spcBef>
                <a:spcPct val="60000"/>
              </a:spcBef>
              <a:buFontTx/>
              <a:buChar char="•"/>
            </a:pPr>
            <a:r>
              <a:rPr lang="en-US" dirty="0" smtClean="0"/>
              <a:t>Many providers are very reluctant to accept risk</a:t>
            </a:r>
            <a:endParaRPr lang="en-US" dirty="0"/>
          </a:p>
          <a:p>
            <a:pPr marL="203200" indent="-203200" eaLnBrk="0" hangingPunct="0">
              <a:spcBef>
                <a:spcPct val="60000"/>
              </a:spcBef>
              <a:buFontTx/>
              <a:buChar char="•"/>
            </a:pPr>
            <a:r>
              <a:rPr lang="en-US" dirty="0"/>
              <a:t>Plans have limited negotiating leverage in many cases and PPOs worry about “leakage” to high cost providers</a:t>
            </a:r>
          </a:p>
          <a:p>
            <a:pPr marL="203200" indent="-203200" eaLnBrk="0" hangingPunct="0">
              <a:spcBef>
                <a:spcPct val="60000"/>
              </a:spcBef>
              <a:buFontTx/>
              <a:buChar char="•"/>
            </a:pPr>
            <a:r>
              <a:rPr lang="en-US" dirty="0" smtClean="0"/>
              <a:t>Plans </a:t>
            </a:r>
            <a:r>
              <a:rPr lang="en-US" dirty="0"/>
              <a:t>are simultaneously dealing with Medicaid reform, re-launch of the Connector plans, etc.</a:t>
            </a:r>
          </a:p>
          <a:p>
            <a:pPr marL="203200" indent="-203200" eaLnBrk="0" hangingPunct="0">
              <a:spcBef>
                <a:spcPct val="60000"/>
              </a:spcBef>
              <a:buFontTx/>
              <a:buChar char="•"/>
            </a:pPr>
            <a:r>
              <a:rPr lang="en-US" dirty="0" smtClean="0"/>
              <a:t>Contracting </a:t>
            </a:r>
            <a:r>
              <a:rPr lang="en-US" dirty="0"/>
              <a:t>is time-consuming – certain providers more challenging than others, reopening existing contracts creates problems, unhappy provider experience with launch of CMS ACOs</a:t>
            </a:r>
          </a:p>
          <a:p>
            <a:pPr marL="203200" indent="-203200" eaLnBrk="0" hangingPunct="0">
              <a:spcBef>
                <a:spcPct val="60000"/>
              </a:spcBef>
              <a:buFontTx/>
              <a:buChar char="•"/>
            </a:pPr>
            <a:r>
              <a:rPr lang="en-US" dirty="0" smtClean="0"/>
              <a:t>Technical hindrances such as data sharing need to be overcome.</a:t>
            </a:r>
          </a:p>
          <a:p>
            <a:pPr marL="203200" indent="-203200" eaLnBrk="0" hangingPunct="0">
              <a:spcBef>
                <a:spcPct val="60000"/>
              </a:spcBef>
              <a:buFontTx/>
              <a:buChar char="•"/>
            </a:pPr>
            <a:r>
              <a:rPr lang="en-US" dirty="0" smtClean="0"/>
              <a:t>Attribution models and benchmarks needed adjustment due to plan design differences and practical realties of marketplace.</a:t>
            </a:r>
          </a:p>
          <a:p>
            <a:pPr eaLnBrk="0" hangingPunct="0">
              <a:spcBef>
                <a:spcPct val="60000"/>
              </a:spcBef>
            </a:pPr>
            <a:endParaRPr lang="en-US" dirty="0"/>
          </a:p>
          <a:p>
            <a:pPr eaLnBrk="0" hangingPunct="0">
              <a:spcBef>
                <a:spcPct val="60000"/>
              </a:spcBef>
            </a:pPr>
            <a:endParaRPr lang="en-US" dirty="0"/>
          </a:p>
        </p:txBody>
      </p:sp>
      <p:sp>
        <p:nvSpPr>
          <p:cNvPr id="2" name="TextBox 1"/>
          <p:cNvSpPr txBox="1"/>
          <p:nvPr/>
        </p:nvSpPr>
        <p:spPr>
          <a:xfrm>
            <a:off x="685800" y="5410200"/>
            <a:ext cx="7010400" cy="646331"/>
          </a:xfrm>
          <a:prstGeom prst="rect">
            <a:avLst/>
          </a:prstGeom>
          <a:noFill/>
        </p:spPr>
        <p:txBody>
          <a:bodyPr wrap="square" rtlCol="0">
            <a:spAutoFit/>
          </a:bodyPr>
          <a:lstStyle/>
          <a:p>
            <a:r>
              <a:rPr lang="en-US" dirty="0" smtClean="0"/>
              <a:t>Note: </a:t>
            </a:r>
            <a:r>
              <a:rPr lang="en-US" i="1" dirty="0" smtClean="0"/>
              <a:t>GIC is vigorously promoting limited networks and use of community hospitals simultaneously with push for IRBOs.</a:t>
            </a:r>
            <a:endParaRPr lang="en-US" i="1" dirty="0"/>
          </a:p>
        </p:txBody>
      </p:sp>
      <p:sp>
        <p:nvSpPr>
          <p:cNvPr id="10" name="Slide Number Placeholder 3"/>
          <p:cNvSpPr>
            <a:spLocks noGrp="1"/>
          </p:cNvSpPr>
          <p:nvPr>
            <p:ph type="sldNum" sz="quarter" idx="12"/>
          </p:nvPr>
        </p:nvSpPr>
        <p:spPr>
          <a:xfrm>
            <a:off x="8526780" y="5631180"/>
            <a:ext cx="548640" cy="396240"/>
          </a:xfrm>
        </p:spPr>
        <p:txBody>
          <a:bodyPr/>
          <a:lstStyle/>
          <a:p>
            <a:fld id="{FF632770-BA79-4C9F-8706-E53B0EB9A605}" type="slidenum">
              <a:rPr lang="en-US" smtClean="0"/>
              <a:pPr/>
              <a:t>17</a:t>
            </a:fld>
            <a:endParaRPr lang="en-US" dirty="0"/>
          </a:p>
        </p:txBody>
      </p:sp>
    </p:spTree>
    <p:extLst>
      <p:ext uri="{BB962C8B-B14F-4D97-AF65-F5344CB8AC3E}">
        <p14:creationId xmlns:p14="http://schemas.microsoft.com/office/powerpoint/2010/main" val="22667884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p:cNvSpPr>
            <a:spLocks noGrp="1"/>
          </p:cNvSpPr>
          <p:nvPr>
            <p:ph type="title"/>
          </p:nvPr>
        </p:nvSpPr>
        <p:spPr/>
        <p:txBody>
          <a:bodyPr>
            <a:noAutofit/>
          </a:bodyPr>
          <a:lstStyle/>
          <a:p>
            <a:r>
              <a:rPr lang="en-US" sz="3600" dirty="0" smtClean="0"/>
              <a:t>HPC Investments: CHART </a:t>
            </a:r>
            <a:r>
              <a:rPr lang="en-US" sz="3600" dirty="0"/>
              <a:t>Phase </a:t>
            </a:r>
            <a:r>
              <a:rPr lang="en-US" sz="3600" dirty="0" smtClean="0"/>
              <a:t>1</a:t>
            </a:r>
            <a:endParaRPr lang="en-US" sz="3600" dirty="0">
              <a:solidFill>
                <a:srgbClr val="FF0000"/>
              </a:solidFill>
            </a:endParaRPr>
          </a:p>
        </p:txBody>
      </p:sp>
      <p:grpSp>
        <p:nvGrpSpPr>
          <p:cNvPr id="11" name="Group 10"/>
          <p:cNvGrpSpPr/>
          <p:nvPr/>
        </p:nvGrpSpPr>
        <p:grpSpPr>
          <a:xfrm>
            <a:off x="343724" y="3962400"/>
            <a:ext cx="7949908" cy="2497843"/>
            <a:chOff x="1396389" y="3447390"/>
            <a:chExt cx="3852032" cy="3579048"/>
          </a:xfrm>
        </p:grpSpPr>
        <p:sp>
          <p:nvSpPr>
            <p:cNvPr id="12" name="Rectangle 11"/>
            <p:cNvSpPr/>
            <p:nvPr/>
          </p:nvSpPr>
          <p:spPr>
            <a:xfrm>
              <a:off x="1396389" y="3447390"/>
              <a:ext cx="3852032" cy="3541899"/>
            </a:xfrm>
            <a:prstGeom prst="rect">
              <a:avLst/>
            </a:prstGeom>
            <a:solidFill>
              <a:schemeClr val="bg1"/>
            </a:solidFill>
            <a:ln w="12700">
              <a:solidFill>
                <a:schemeClr val="accent1"/>
              </a:solidFill>
            </a:ln>
            <a:effectLst>
              <a:outerShdw blurRad="50800" dist="381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en-US">
                <a:solidFill>
                  <a:srgbClr val="FFFFFF"/>
                </a:solidFill>
              </a:endParaRPr>
            </a:p>
          </p:txBody>
        </p:sp>
        <p:sp>
          <p:nvSpPr>
            <p:cNvPr id="13" name="Content Placeholder 2"/>
            <p:cNvSpPr txBox="1">
              <a:spLocks/>
            </p:cNvSpPr>
            <p:nvPr/>
          </p:nvSpPr>
          <p:spPr bwMode="auto">
            <a:xfrm>
              <a:off x="1451372" y="3674842"/>
              <a:ext cx="3766022" cy="3351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895350" rtl="0" fontAlgn="base">
                <a:spcBef>
                  <a:spcPct val="0"/>
                </a:spcBef>
                <a:spcAft>
                  <a:spcPct val="0"/>
                </a:spcAft>
                <a:buClr>
                  <a:schemeClr val="tx2"/>
                </a:buClr>
                <a:defRPr sz="1600">
                  <a:solidFill>
                    <a:schemeClr val="tx1"/>
                  </a:solidFill>
                  <a:latin typeface="+mn-lt"/>
                  <a:ea typeface="+mn-ea"/>
                  <a:cs typeface="+mn-cs"/>
                </a:defRPr>
              </a:lvl1pPr>
              <a:lvl2pPr marL="193675" indent="-192088" algn="l" defTabSz="895350" rtl="0" fontAlgn="base">
                <a:spcBef>
                  <a:spcPct val="0"/>
                </a:spcBef>
                <a:spcAft>
                  <a:spcPct val="0"/>
                </a:spcAft>
                <a:buClr>
                  <a:schemeClr val="tx2"/>
                </a:buClr>
                <a:buSzPct val="125000"/>
                <a:buFont typeface="Arial" charset="0"/>
                <a:buChar char="▪"/>
                <a:defRPr sz="1600">
                  <a:solidFill>
                    <a:schemeClr val="tx1"/>
                  </a:solidFill>
                  <a:latin typeface="+mn-lt"/>
                </a:defRPr>
              </a:lvl2pPr>
              <a:lvl3pPr marL="457200" indent="-261938"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3pPr>
              <a:lvl4pPr marL="614363" indent="-155575"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4pPr>
              <a:lvl5pPr marL="7461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5pPr>
              <a:lvl6pPr marL="12033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6pPr>
              <a:lvl7pPr marL="16605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7pPr>
              <a:lvl8pPr marL="21177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8pPr>
              <a:lvl9pPr marL="25749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9pPr>
            </a:lstStyle>
            <a:p>
              <a:r>
                <a:rPr lang="en-US" b="1" dirty="0" smtClean="0"/>
                <a:t>WHAT? </a:t>
              </a:r>
              <a:r>
                <a:rPr lang="en-US" sz="1400" dirty="0" smtClean="0"/>
                <a:t>CHART </a:t>
              </a:r>
              <a:r>
                <a:rPr lang="en-US" sz="1400" dirty="0"/>
                <a:t>is a </a:t>
              </a:r>
              <a:r>
                <a:rPr lang="en-US" sz="1400" dirty="0" smtClean="0"/>
                <a:t>$120 million phased investment program.</a:t>
              </a:r>
            </a:p>
            <a:p>
              <a:endParaRPr lang="en-US" sz="600" dirty="0" smtClean="0"/>
            </a:p>
            <a:p>
              <a:r>
                <a:rPr lang="en-US" b="1" dirty="0" smtClean="0"/>
                <a:t>WHO? </a:t>
              </a:r>
              <a:r>
                <a:rPr lang="en-US" sz="1400" dirty="0"/>
                <a:t>C</a:t>
              </a:r>
              <a:r>
                <a:rPr lang="en-US" sz="1400" dirty="0" smtClean="0"/>
                <a:t>ertain </a:t>
              </a:r>
              <a:r>
                <a:rPr lang="en-US" sz="1400" dirty="0"/>
                <a:t>Massachusetts community hospitals </a:t>
              </a:r>
              <a:r>
                <a:rPr lang="en-US" sz="1400" dirty="0" smtClean="0"/>
                <a:t>as established through criteria specified in regulation and Chapter 224.</a:t>
              </a:r>
              <a:endParaRPr lang="en-US" sz="1400" dirty="0"/>
            </a:p>
            <a:p>
              <a:endParaRPr lang="en-US" sz="600" dirty="0" smtClean="0"/>
            </a:p>
            <a:p>
              <a:r>
                <a:rPr lang="en-US" b="1" dirty="0" smtClean="0"/>
                <a:t>WHY? </a:t>
              </a:r>
              <a:r>
                <a:rPr lang="en-US" sz="1400" dirty="0" smtClean="0"/>
                <a:t>To promote </a:t>
              </a:r>
              <a:r>
                <a:rPr lang="en-US" sz="1400" dirty="0"/>
                <a:t>care coordination, integration, and delivery transformations; advance electronic health records adoption and information exchange among providers; increase alternative payment methods and accountable care organizations; and enhance patient safety, access to behavioral health services, and coordination between hospitals and community-based providers and organizations</a:t>
              </a:r>
              <a:r>
                <a:rPr lang="en-US" sz="1400" dirty="0" smtClean="0"/>
                <a:t>.</a:t>
              </a:r>
            </a:p>
            <a:p>
              <a:endParaRPr lang="en-US" sz="600" dirty="0"/>
            </a:p>
            <a:p>
              <a:r>
                <a:rPr lang="en-US" b="1" dirty="0" smtClean="0"/>
                <a:t>WHEN?</a:t>
              </a:r>
              <a:r>
                <a:rPr lang="en-US" sz="1400" b="1" dirty="0" smtClean="0"/>
                <a:t> </a:t>
              </a:r>
              <a:r>
                <a:rPr lang="en-US" sz="1400" dirty="0" smtClean="0"/>
                <a:t>$10 million in Phase 1 funding was released in early 2014. The $60 million Phase 2 RFP is underway.</a:t>
              </a:r>
              <a:endParaRPr lang="en-US" sz="1400" b="1" dirty="0"/>
            </a:p>
          </p:txBody>
        </p:sp>
      </p:grpSp>
      <p:sp>
        <p:nvSpPr>
          <p:cNvPr id="10" name="Slide Number Placeholder 3"/>
          <p:cNvSpPr>
            <a:spLocks noGrp="1"/>
          </p:cNvSpPr>
          <p:nvPr>
            <p:ph type="sldNum" sz="quarter" idx="12"/>
          </p:nvPr>
        </p:nvSpPr>
        <p:spPr>
          <a:xfrm>
            <a:off x="8526780" y="5631180"/>
            <a:ext cx="548640" cy="396240"/>
          </a:xfrm>
        </p:spPr>
        <p:txBody>
          <a:bodyPr/>
          <a:lstStyle/>
          <a:p>
            <a:fld id="{FF632770-BA79-4C9F-8706-E53B0EB9A605}" type="slidenum">
              <a:rPr lang="en-US" smtClean="0"/>
              <a:pPr/>
              <a:t>18</a:t>
            </a:fld>
            <a:endParaRPr lang="en-US" dirty="0"/>
          </a:p>
        </p:txBody>
      </p:sp>
      <p:pic>
        <p:nvPicPr>
          <p:cNvPr id="14" name="Picture 3" descr="C:\Users\msenese\AppData\Local\Microsoft\Windows\Temporary Internet Files\Content.Outlook\OQUQBFC5\CHART Phase 2 (3).PNG"/>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b="22234"/>
          <a:stretch/>
        </p:blipFill>
        <p:spPr bwMode="auto">
          <a:xfrm>
            <a:off x="1238250" y="1524000"/>
            <a:ext cx="6019800"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1906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Prevention and Wellness Trust</a:t>
            </a:r>
            <a:endParaRPr lang="en-US" dirty="0"/>
          </a:p>
        </p:txBody>
      </p:sp>
      <p:sp>
        <p:nvSpPr>
          <p:cNvPr id="3" name="Content Placeholder 2"/>
          <p:cNvSpPr>
            <a:spLocks noGrp="1"/>
          </p:cNvSpPr>
          <p:nvPr>
            <p:ph idx="1"/>
          </p:nvPr>
        </p:nvSpPr>
        <p:spPr/>
        <p:txBody>
          <a:bodyPr>
            <a:normAutofit lnSpcReduction="10000"/>
          </a:bodyPr>
          <a:lstStyle/>
          <a:p>
            <a:r>
              <a:rPr lang="en-US" sz="2400" dirty="0" smtClean="0">
                <a:latin typeface="Calibri" pitchFamily="34" charset="0"/>
              </a:rPr>
              <a:t>Goals:</a:t>
            </a:r>
          </a:p>
          <a:p>
            <a:pPr lvl="1"/>
            <a:r>
              <a:rPr lang="en-US" dirty="0" smtClean="0">
                <a:latin typeface="Calibri" pitchFamily="34" charset="0"/>
              </a:rPr>
              <a:t>Reduce </a:t>
            </a:r>
            <a:r>
              <a:rPr lang="en-US" dirty="0">
                <a:latin typeface="Calibri" pitchFamily="34" charset="0"/>
              </a:rPr>
              <a:t>rates of the most prevalent and preventable health conditions, and substance </a:t>
            </a:r>
            <a:r>
              <a:rPr lang="en-US" dirty="0" smtClean="0">
                <a:latin typeface="Calibri" pitchFamily="34" charset="0"/>
              </a:rPr>
              <a:t>abuse</a:t>
            </a:r>
          </a:p>
          <a:p>
            <a:pPr lvl="1"/>
            <a:r>
              <a:rPr lang="en-US" dirty="0" smtClean="0">
                <a:latin typeface="Calibri" pitchFamily="34" charset="0"/>
              </a:rPr>
              <a:t>Increase healthy behaviors</a:t>
            </a:r>
          </a:p>
          <a:p>
            <a:pPr lvl="1"/>
            <a:r>
              <a:rPr lang="en-US" dirty="0" smtClean="0">
                <a:latin typeface="Calibri" pitchFamily="34" charset="0"/>
              </a:rPr>
              <a:t>Increase the adoption of workplace-based wellness</a:t>
            </a:r>
          </a:p>
          <a:p>
            <a:pPr lvl="1"/>
            <a:r>
              <a:rPr lang="en-US" dirty="0" smtClean="0">
                <a:latin typeface="Calibri" pitchFamily="34" charset="0"/>
              </a:rPr>
              <a:t>Address health disparities</a:t>
            </a:r>
          </a:p>
          <a:p>
            <a:pPr lvl="1"/>
            <a:r>
              <a:rPr lang="en-US" dirty="0" smtClean="0">
                <a:latin typeface="Calibri" pitchFamily="34" charset="0"/>
              </a:rPr>
              <a:t>Develop a stronger evidence-base of effective programming</a:t>
            </a:r>
          </a:p>
          <a:p>
            <a:r>
              <a:rPr lang="en-US" sz="2400" dirty="0" smtClean="0">
                <a:latin typeface="Calibri" pitchFamily="34" charset="0"/>
              </a:rPr>
              <a:t>Priority health conditions selected, based on greatest return on investment : pediatric asthma, hypertension, tobacco use, elder falls</a:t>
            </a:r>
          </a:p>
          <a:p>
            <a:r>
              <a:rPr lang="en-US" sz="2400" dirty="0" smtClean="0">
                <a:latin typeface="Calibri" pitchFamily="34" charset="0"/>
              </a:rPr>
              <a:t>Nine funded partnerships, with implementation beginning September 1 and January 1</a:t>
            </a:r>
          </a:p>
          <a:p>
            <a:r>
              <a:rPr lang="en-US" sz="2400" dirty="0" smtClean="0">
                <a:latin typeface="Calibri" pitchFamily="34" charset="0"/>
              </a:rPr>
              <a:t>e-Referral linkages are a hallmark of the PWTF</a:t>
            </a:r>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19</a:t>
            </a:fld>
            <a:endParaRPr lang="en-US" dirty="0"/>
          </a:p>
        </p:txBody>
      </p:sp>
      <p:sp>
        <p:nvSpPr>
          <p:cNvPr id="5" name="Rectangle 4"/>
          <p:cNvSpPr>
            <a:spLocks noGrp="1" noChangeArrowheads="1"/>
          </p:cNvSpPr>
          <p:nvPr/>
        </p:nvSpPr>
        <p:spPr bwMode="auto">
          <a:xfrm>
            <a:off x="4619625" y="-457200"/>
            <a:ext cx="8763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2"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Arial"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ea typeface="+mn-ea"/>
              </a:defRPr>
            </a:lvl2pPr>
            <a:lvl3pPr marL="1143000" indent="-228600" algn="l" rtl="0" eaLnBrk="0" fontAlgn="base" hangingPunct="0">
              <a:spcBef>
                <a:spcPct val="20000"/>
              </a:spcBef>
              <a:spcAft>
                <a:spcPct val="0"/>
              </a:spcAft>
              <a:buChar char="•"/>
              <a:defRPr sz="2400">
                <a:solidFill>
                  <a:schemeClr val="tx1"/>
                </a:solidFill>
                <a:latin typeface="Arial" charset="0"/>
                <a:ea typeface="+mn-ea"/>
              </a:defRPr>
            </a:lvl3pPr>
            <a:lvl4pPr marL="1600200" indent="-228600" algn="l" rtl="0" eaLnBrk="0" fontAlgn="base" hangingPunct="0">
              <a:spcBef>
                <a:spcPct val="20000"/>
              </a:spcBef>
              <a:spcAft>
                <a:spcPct val="0"/>
              </a:spcAft>
              <a:buChar char="–"/>
              <a:defRPr sz="2000">
                <a:solidFill>
                  <a:schemeClr val="tx1"/>
                </a:solidFill>
                <a:latin typeface="Arial" charset="0"/>
                <a:ea typeface="+mn-ea"/>
              </a:defRPr>
            </a:lvl4pPr>
            <a:lvl5pPr marL="2057400" indent="-228600" algn="l" rtl="0" eaLnBrk="0" fontAlgn="base" hangingPunct="0">
              <a:spcBef>
                <a:spcPct val="20000"/>
              </a:spcBef>
              <a:spcAft>
                <a:spcPct val="0"/>
              </a:spcAft>
              <a:buChar char="»"/>
              <a:defRPr sz="2000">
                <a:solidFill>
                  <a:schemeClr val="tx1"/>
                </a:solidFill>
                <a:latin typeface="Arial" charset="0"/>
                <a:ea typeface="+mn-ea"/>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lvl="1" indent="-342900">
              <a:buChar char="•"/>
              <a:defRPr/>
            </a:pPr>
            <a:r>
              <a:rPr lang="en-US" sz="1800" dirty="0" smtClean="0">
                <a:latin typeface="Calibri" pitchFamily="34" charset="0"/>
                <a:cs typeface="+mn-cs"/>
              </a:rPr>
              <a:t> </a:t>
            </a:r>
          </a:p>
          <a:p>
            <a:pPr marL="342900" lvl="1" indent="-342900">
              <a:buChar char="•"/>
              <a:defRPr/>
            </a:pPr>
            <a:endParaRPr lang="en-US" sz="1800" dirty="0">
              <a:latin typeface="Calibri" pitchFamily="34" charset="0"/>
              <a:cs typeface="+mn-cs"/>
            </a:endParaRPr>
          </a:p>
          <a:p>
            <a:pPr marL="0" lvl="1" indent="0" algn="ctr">
              <a:buNone/>
              <a:defRPr/>
            </a:pPr>
            <a:endParaRPr lang="en-US" sz="800" b="1" kern="1200" dirty="0" smtClean="0">
              <a:latin typeface="Calibri" panose="020F0502020204030204" pitchFamily="34" charset="0"/>
            </a:endParaRPr>
          </a:p>
          <a:p>
            <a:pPr lvl="1">
              <a:defRPr/>
            </a:pPr>
            <a:endParaRPr lang="en-US" sz="2000" kern="1200" dirty="0" smtClean="0">
              <a:latin typeface="Calibri" panose="020F0502020204030204" pitchFamily="34" charset="0"/>
              <a:cs typeface="ＭＳ Ｐゴシック" charset="0"/>
            </a:endParaRPr>
          </a:p>
          <a:p>
            <a:pPr marL="0" indent="0" eaLnBrk="1" hangingPunct="1">
              <a:buFontTx/>
              <a:buNone/>
              <a:defRPr/>
            </a:pPr>
            <a:endParaRPr lang="en-US" altLang="en-US" sz="2400" i="1" dirty="0" smtClean="0"/>
          </a:p>
        </p:txBody>
      </p:sp>
    </p:spTree>
    <p:extLst>
      <p:ext uri="{BB962C8B-B14F-4D97-AF65-F5344CB8AC3E}">
        <p14:creationId xmlns:p14="http://schemas.microsoft.com/office/powerpoint/2010/main" val="30564961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0" y="274638"/>
            <a:ext cx="7620000" cy="1143000"/>
          </a:xfrm>
        </p:spPr>
        <p:txBody>
          <a:bodyPr/>
          <a:lstStyle/>
          <a:p>
            <a:pPr eaLnBrk="1" hangingPunct="1"/>
            <a:r>
              <a:rPr lang="en-US" altLang="en-US" sz="3200" smtClean="0">
                <a:latin typeface="Arial" pitchFamily="34" charset="0"/>
              </a:rPr>
              <a:t/>
            </a:r>
            <a:br>
              <a:rPr lang="en-US" altLang="en-US" sz="3200" smtClean="0">
                <a:latin typeface="Arial" pitchFamily="34" charset="0"/>
              </a:rPr>
            </a:br>
            <a:r>
              <a:rPr lang="en-US" altLang="en-US" sz="3200" smtClean="0">
                <a:latin typeface="Arial" pitchFamily="34" charset="0"/>
              </a:rPr>
              <a:t/>
            </a:r>
            <a:br>
              <a:rPr lang="en-US" altLang="en-US" sz="3200" smtClean="0">
                <a:latin typeface="Arial" pitchFamily="34" charset="0"/>
              </a:rPr>
            </a:br>
            <a:endParaRPr lang="en-US" altLang="en-US" sz="2800" smtClean="0">
              <a:latin typeface="Arial" pitchFamily="34" charset="0"/>
            </a:endParaRPr>
          </a:p>
        </p:txBody>
      </p:sp>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883" y="762000"/>
            <a:ext cx="7314233"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9636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Key Topics</a:t>
            </a:r>
            <a:endParaRPr lang="en-US" sz="3600" dirty="0"/>
          </a:p>
        </p:txBody>
      </p:sp>
      <p:sp>
        <p:nvSpPr>
          <p:cNvPr id="3" name="Content Placeholder 2"/>
          <p:cNvSpPr>
            <a:spLocks noGrp="1"/>
          </p:cNvSpPr>
          <p:nvPr>
            <p:ph idx="1"/>
          </p:nvPr>
        </p:nvSpPr>
        <p:spPr/>
        <p:txBody>
          <a:bodyPr/>
          <a:lstStyle/>
          <a:p>
            <a:pPr>
              <a:spcBef>
                <a:spcPts val="1000"/>
              </a:spcBef>
              <a:buClr>
                <a:schemeClr val="tx2">
                  <a:lumMod val="50000"/>
                </a:schemeClr>
              </a:buClr>
            </a:pPr>
            <a:r>
              <a:rPr lang="en-US" sz="2400" dirty="0" smtClean="0"/>
              <a:t>Measurement of Health </a:t>
            </a:r>
            <a:r>
              <a:rPr lang="en-US" sz="2400" dirty="0"/>
              <a:t>C</a:t>
            </a:r>
            <a:r>
              <a:rPr lang="en-US" sz="2400" dirty="0" smtClean="0"/>
              <a:t>are Cost Growth</a:t>
            </a:r>
            <a:endParaRPr lang="en-US" sz="2400" dirty="0"/>
          </a:p>
          <a:p>
            <a:pPr>
              <a:spcBef>
                <a:spcPts val="1000"/>
              </a:spcBef>
              <a:buClr>
                <a:schemeClr val="tx2">
                  <a:lumMod val="50000"/>
                </a:schemeClr>
              </a:buClr>
            </a:pPr>
            <a:r>
              <a:rPr lang="en-US" sz="2400" dirty="0" smtClean="0"/>
              <a:t>Cost Trends </a:t>
            </a:r>
            <a:r>
              <a:rPr lang="en-US" sz="2400" dirty="0"/>
              <a:t>H</a:t>
            </a:r>
            <a:r>
              <a:rPr lang="en-US" sz="2400" dirty="0" smtClean="0"/>
              <a:t>earings and </a:t>
            </a:r>
            <a:r>
              <a:rPr lang="en-US" sz="2400" dirty="0"/>
              <a:t>R</a:t>
            </a:r>
            <a:r>
              <a:rPr lang="en-US" sz="2400" dirty="0" smtClean="0"/>
              <a:t>eports</a:t>
            </a:r>
          </a:p>
          <a:p>
            <a:pPr>
              <a:spcBef>
                <a:spcPts val="1000"/>
              </a:spcBef>
              <a:buClr>
                <a:schemeClr val="tx2">
                  <a:lumMod val="50000"/>
                </a:schemeClr>
              </a:buClr>
            </a:pPr>
            <a:r>
              <a:rPr lang="en-US" sz="2400" dirty="0" smtClean="0"/>
              <a:t>Registered Provider Organization (RPO) and Risk Bearing Provider Organization (RBPO) registration programs</a:t>
            </a:r>
          </a:p>
          <a:p>
            <a:pPr>
              <a:spcBef>
                <a:spcPts val="1000"/>
              </a:spcBef>
              <a:buClr>
                <a:schemeClr val="tx2">
                  <a:lumMod val="50000"/>
                </a:schemeClr>
              </a:buClr>
            </a:pPr>
            <a:r>
              <a:rPr lang="en-US" sz="2400" dirty="0" smtClean="0"/>
              <a:t>Delivery System Transformation and Adoption of Alternative Payment Methodologies (APMs)</a:t>
            </a:r>
          </a:p>
          <a:p>
            <a:pPr>
              <a:spcBef>
                <a:spcPts val="1000"/>
              </a:spcBef>
              <a:buClr>
                <a:schemeClr val="tx2">
                  <a:lumMod val="50000"/>
                </a:schemeClr>
              </a:buClr>
            </a:pPr>
            <a:r>
              <a:rPr lang="en-US" sz="2400" b="1" dirty="0" smtClean="0"/>
              <a:t>Behavioral Health</a:t>
            </a:r>
          </a:p>
          <a:p>
            <a:pPr>
              <a:spcBef>
                <a:spcPts val="1000"/>
              </a:spcBef>
              <a:buClr>
                <a:schemeClr val="tx2">
                  <a:lumMod val="50000"/>
                </a:schemeClr>
              </a:buClr>
            </a:pPr>
            <a:r>
              <a:rPr lang="en-US" sz="2400" dirty="0"/>
              <a:t>Cost and Market Impact Reviews</a:t>
            </a:r>
          </a:p>
          <a:p>
            <a:pPr marL="114288" indent="0">
              <a:spcBef>
                <a:spcPts val="1000"/>
              </a:spcBef>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21</a:t>
            </a:fld>
            <a:endParaRPr lang="en-US" dirty="0"/>
          </a:p>
        </p:txBody>
      </p:sp>
    </p:spTree>
    <p:extLst>
      <p:ext uri="{BB962C8B-B14F-4D97-AF65-F5344CB8AC3E}">
        <p14:creationId xmlns:p14="http://schemas.microsoft.com/office/powerpoint/2010/main" val="33079009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Behavioral Health</a:t>
            </a:r>
            <a:endParaRPr lang="en-US" sz="3600" dirty="0"/>
          </a:p>
        </p:txBody>
      </p:sp>
      <p:sp>
        <p:nvSpPr>
          <p:cNvPr id="3" name="Content Placeholder 2"/>
          <p:cNvSpPr>
            <a:spLocks noGrp="1"/>
          </p:cNvSpPr>
          <p:nvPr>
            <p:ph idx="1"/>
          </p:nvPr>
        </p:nvSpPr>
        <p:spPr/>
        <p:txBody>
          <a:bodyPr>
            <a:normAutofit/>
          </a:bodyPr>
          <a:lstStyle/>
          <a:p>
            <a:pPr>
              <a:spcBef>
                <a:spcPts val="1000"/>
              </a:spcBef>
              <a:buClr>
                <a:schemeClr val="tx2">
                  <a:lumMod val="50000"/>
                </a:schemeClr>
              </a:buClr>
            </a:pPr>
            <a:r>
              <a:rPr lang="en-US" sz="2400" dirty="0" smtClean="0"/>
              <a:t>Behavioral health has been a key issue for advocates </a:t>
            </a:r>
          </a:p>
          <a:p>
            <a:pPr>
              <a:spcBef>
                <a:spcPts val="1000"/>
              </a:spcBef>
              <a:buClr>
                <a:schemeClr val="tx2">
                  <a:lumMod val="50000"/>
                </a:schemeClr>
              </a:buClr>
            </a:pPr>
            <a:r>
              <a:rPr lang="en-US" sz="2400" dirty="0" smtClean="0"/>
              <a:t>Chapter 224 required the Commissioner of Mental Health to convene a Behavioral </a:t>
            </a:r>
            <a:r>
              <a:rPr lang="en-US" sz="2400" dirty="0"/>
              <a:t>Health Task </a:t>
            </a:r>
            <a:r>
              <a:rPr lang="en-US" sz="2400" dirty="0" smtClean="0"/>
              <a:t>Force. The Task Force </a:t>
            </a:r>
            <a:r>
              <a:rPr lang="en-US" sz="2400" dirty="0"/>
              <a:t>concluded that the integration of behavioral health and primary health care accompanied by payment reform will increase access to treatment, reduce costs, and improve patient </a:t>
            </a:r>
            <a:r>
              <a:rPr lang="en-US" sz="2400" dirty="0" smtClean="0"/>
              <a:t>outcomes</a:t>
            </a:r>
          </a:p>
          <a:p>
            <a:pPr>
              <a:spcBef>
                <a:spcPts val="1000"/>
              </a:spcBef>
              <a:buClr>
                <a:schemeClr val="tx2">
                  <a:lumMod val="50000"/>
                </a:schemeClr>
              </a:buClr>
            </a:pPr>
            <a:r>
              <a:rPr lang="en-US" sz="2400" dirty="0" smtClean="0"/>
              <a:t>Many agencies are engaged in behavioral health initiatives</a:t>
            </a: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22</a:t>
            </a:fld>
            <a:endParaRPr lang="en-US" dirty="0"/>
          </a:p>
        </p:txBody>
      </p:sp>
    </p:spTree>
    <p:extLst>
      <p:ext uri="{BB962C8B-B14F-4D97-AF65-F5344CB8AC3E}">
        <p14:creationId xmlns:p14="http://schemas.microsoft.com/office/powerpoint/2010/main" val="17448776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304800" y="4953000"/>
            <a:ext cx="7696200" cy="1276529"/>
          </a:xfrm>
          <a:prstGeom prst="rect">
            <a:avLst/>
          </a:prstGeom>
          <a:solidFill>
            <a:schemeClr val="accent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3286" tIns="46643" rIns="93286" bIns="46643" rtlCol="0" anchor="ctr"/>
          <a:lstStyle/>
          <a:p>
            <a:pPr algn="ctr"/>
            <a:endParaRPr lang="en-US"/>
          </a:p>
        </p:txBody>
      </p:sp>
      <p:sp>
        <p:nvSpPr>
          <p:cNvPr id="2" name="Title 1"/>
          <p:cNvSpPr>
            <a:spLocks noGrp="1"/>
          </p:cNvSpPr>
          <p:nvPr>
            <p:ph type="title"/>
          </p:nvPr>
        </p:nvSpPr>
        <p:spPr/>
        <p:txBody>
          <a:bodyPr/>
          <a:lstStyle/>
          <a:p>
            <a:r>
              <a:rPr lang="en-US" sz="3600" dirty="0" smtClean="0"/>
              <a:t>HPC’s Behavioral Health Agenda</a:t>
            </a:r>
            <a:endParaRPr lang="en-US" sz="3600"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23</a:t>
            </a:fld>
            <a:endParaRPr lang="en-US" dirty="0"/>
          </a:p>
        </p:txBody>
      </p:sp>
      <p:sp>
        <p:nvSpPr>
          <p:cNvPr id="20" name="Content Placeholder 19"/>
          <p:cNvSpPr>
            <a:spLocks noGrp="1"/>
          </p:cNvSpPr>
          <p:nvPr>
            <p:ph idx="1"/>
          </p:nvPr>
        </p:nvSpPr>
        <p:spPr/>
        <p:txBody>
          <a:bodyPr>
            <a:normAutofit/>
          </a:bodyPr>
          <a:lstStyle/>
          <a:p>
            <a:pPr marL="114288" indent="0">
              <a:buNone/>
            </a:pPr>
            <a:r>
              <a:rPr lang="en-US" sz="1800" dirty="0" smtClean="0"/>
              <a:t>The HPC’s Behavioral Health agenda includes:</a:t>
            </a:r>
            <a:endParaRPr lang="en-US" sz="1800" dirty="0"/>
          </a:p>
        </p:txBody>
      </p:sp>
      <p:sp>
        <p:nvSpPr>
          <p:cNvPr id="23" name="Oval 22"/>
          <p:cNvSpPr/>
          <p:nvPr/>
        </p:nvSpPr>
        <p:spPr>
          <a:xfrm>
            <a:off x="784721" y="2057400"/>
            <a:ext cx="282079" cy="282062"/>
          </a:xfrm>
          <a:prstGeom prst="ellipse">
            <a:avLst/>
          </a:prstGeom>
          <a:solidFill>
            <a:srgbClr val="0C2D83"/>
          </a:solidFill>
          <a:ln>
            <a:solidFill>
              <a:srgbClr val="DFE5EF"/>
            </a:solidFill>
          </a:ln>
        </p:spPr>
        <p:style>
          <a:lnRef idx="2">
            <a:schemeClr val="accent1">
              <a:shade val="50000"/>
            </a:schemeClr>
          </a:lnRef>
          <a:fillRef idx="1">
            <a:schemeClr val="accent1"/>
          </a:fillRef>
          <a:effectRef idx="0">
            <a:schemeClr val="accent1"/>
          </a:effectRef>
          <a:fontRef idx="minor">
            <a:schemeClr val="lt1"/>
          </a:fontRef>
        </p:style>
        <p:txBody>
          <a:bodyPr lIns="93276" tIns="46638" rIns="93276" bIns="46638" rtlCol="0" anchor="ctr"/>
          <a:lstStyle/>
          <a:p>
            <a:pPr algn="ctr"/>
            <a:r>
              <a:rPr lang="en-US" sz="1000" b="1" dirty="0"/>
              <a:t>1</a:t>
            </a:r>
          </a:p>
        </p:txBody>
      </p:sp>
      <p:sp>
        <p:nvSpPr>
          <p:cNvPr id="24" name="Oval 23"/>
          <p:cNvSpPr/>
          <p:nvPr/>
        </p:nvSpPr>
        <p:spPr>
          <a:xfrm>
            <a:off x="781843" y="2590800"/>
            <a:ext cx="282079" cy="282062"/>
          </a:xfrm>
          <a:prstGeom prst="ellipse">
            <a:avLst/>
          </a:prstGeom>
          <a:solidFill>
            <a:srgbClr val="0C2D83"/>
          </a:solidFill>
          <a:ln>
            <a:solidFill>
              <a:srgbClr val="DFE5EF"/>
            </a:solidFill>
          </a:ln>
        </p:spPr>
        <p:style>
          <a:lnRef idx="2">
            <a:schemeClr val="accent1">
              <a:shade val="50000"/>
            </a:schemeClr>
          </a:lnRef>
          <a:fillRef idx="1">
            <a:schemeClr val="accent1"/>
          </a:fillRef>
          <a:effectRef idx="0">
            <a:schemeClr val="accent1"/>
          </a:effectRef>
          <a:fontRef idx="minor">
            <a:schemeClr val="lt1"/>
          </a:fontRef>
        </p:style>
        <p:txBody>
          <a:bodyPr lIns="93276" tIns="46638" rIns="93276" bIns="46638" rtlCol="0" anchor="ctr"/>
          <a:lstStyle/>
          <a:p>
            <a:pPr algn="ctr"/>
            <a:r>
              <a:rPr lang="en-US" sz="1000" b="1" dirty="0"/>
              <a:t>2</a:t>
            </a:r>
          </a:p>
        </p:txBody>
      </p:sp>
      <p:sp>
        <p:nvSpPr>
          <p:cNvPr id="25" name="Oval 24"/>
          <p:cNvSpPr/>
          <p:nvPr/>
        </p:nvSpPr>
        <p:spPr>
          <a:xfrm>
            <a:off x="775230" y="3048000"/>
            <a:ext cx="282079" cy="282062"/>
          </a:xfrm>
          <a:prstGeom prst="ellipse">
            <a:avLst/>
          </a:prstGeom>
          <a:solidFill>
            <a:srgbClr val="0C2D83"/>
          </a:solidFill>
          <a:ln>
            <a:solidFill>
              <a:srgbClr val="DFE5EF"/>
            </a:solidFill>
          </a:ln>
        </p:spPr>
        <p:style>
          <a:lnRef idx="2">
            <a:schemeClr val="accent1">
              <a:shade val="50000"/>
            </a:schemeClr>
          </a:lnRef>
          <a:fillRef idx="1">
            <a:schemeClr val="accent1"/>
          </a:fillRef>
          <a:effectRef idx="0">
            <a:schemeClr val="accent1"/>
          </a:effectRef>
          <a:fontRef idx="minor">
            <a:schemeClr val="lt1"/>
          </a:fontRef>
        </p:style>
        <p:txBody>
          <a:bodyPr lIns="93276" tIns="46638" rIns="93276" bIns="46638" rtlCol="0" anchor="ctr"/>
          <a:lstStyle/>
          <a:p>
            <a:pPr algn="ctr"/>
            <a:r>
              <a:rPr lang="en-US" sz="1000" b="1" dirty="0"/>
              <a:t>3</a:t>
            </a:r>
          </a:p>
        </p:txBody>
      </p:sp>
      <p:sp>
        <p:nvSpPr>
          <p:cNvPr id="26" name="Oval 25"/>
          <p:cNvSpPr/>
          <p:nvPr/>
        </p:nvSpPr>
        <p:spPr>
          <a:xfrm>
            <a:off x="781843" y="3507893"/>
            <a:ext cx="282079" cy="282062"/>
          </a:xfrm>
          <a:prstGeom prst="ellipse">
            <a:avLst/>
          </a:prstGeom>
          <a:solidFill>
            <a:srgbClr val="0C2D83"/>
          </a:solidFill>
          <a:ln>
            <a:solidFill>
              <a:srgbClr val="DFE5EF"/>
            </a:solidFill>
          </a:ln>
        </p:spPr>
        <p:style>
          <a:lnRef idx="2">
            <a:schemeClr val="accent1">
              <a:shade val="50000"/>
            </a:schemeClr>
          </a:lnRef>
          <a:fillRef idx="1">
            <a:schemeClr val="accent1"/>
          </a:fillRef>
          <a:effectRef idx="0">
            <a:schemeClr val="accent1"/>
          </a:effectRef>
          <a:fontRef idx="minor">
            <a:schemeClr val="lt1"/>
          </a:fontRef>
        </p:style>
        <p:txBody>
          <a:bodyPr lIns="93276" tIns="46638" rIns="93276" bIns="46638" rtlCol="0" anchor="ctr"/>
          <a:lstStyle/>
          <a:p>
            <a:pPr algn="ctr"/>
            <a:r>
              <a:rPr lang="en-US" sz="1000" b="1" dirty="0"/>
              <a:t>4</a:t>
            </a:r>
          </a:p>
        </p:txBody>
      </p:sp>
      <p:sp>
        <p:nvSpPr>
          <p:cNvPr id="29" name="Oval 28"/>
          <p:cNvSpPr/>
          <p:nvPr/>
        </p:nvSpPr>
        <p:spPr>
          <a:xfrm>
            <a:off x="775229" y="3997524"/>
            <a:ext cx="282079" cy="282062"/>
          </a:xfrm>
          <a:prstGeom prst="ellipse">
            <a:avLst/>
          </a:prstGeom>
          <a:solidFill>
            <a:srgbClr val="0C2D83"/>
          </a:solidFill>
          <a:ln>
            <a:solidFill>
              <a:srgbClr val="DFE5EF"/>
            </a:solidFill>
          </a:ln>
        </p:spPr>
        <p:style>
          <a:lnRef idx="2">
            <a:schemeClr val="accent1">
              <a:shade val="50000"/>
            </a:schemeClr>
          </a:lnRef>
          <a:fillRef idx="1">
            <a:schemeClr val="accent1"/>
          </a:fillRef>
          <a:effectRef idx="0">
            <a:schemeClr val="accent1"/>
          </a:effectRef>
          <a:fontRef idx="minor">
            <a:schemeClr val="lt1"/>
          </a:fontRef>
        </p:style>
        <p:txBody>
          <a:bodyPr lIns="93276" tIns="46638" rIns="93276" bIns="46638" rtlCol="0" anchor="ctr"/>
          <a:lstStyle/>
          <a:p>
            <a:pPr algn="ctr"/>
            <a:r>
              <a:rPr lang="en-US" sz="1000" b="1" dirty="0"/>
              <a:t>5</a:t>
            </a:r>
          </a:p>
        </p:txBody>
      </p:sp>
      <p:sp>
        <p:nvSpPr>
          <p:cNvPr id="30" name="Slide Number Placeholder 3"/>
          <p:cNvSpPr txBox="1">
            <a:spLocks/>
          </p:cNvSpPr>
          <p:nvPr/>
        </p:nvSpPr>
        <p:spPr>
          <a:xfrm>
            <a:off x="8638306" y="6526139"/>
            <a:ext cx="424398" cy="155496"/>
          </a:xfrm>
          <a:prstGeom prst="rect">
            <a:avLst/>
          </a:prstGeom>
        </p:spPr>
        <p:txBody>
          <a:bodyPr lIns="93286" tIns="46643" rIns="93286" bIns="46643"/>
          <a:lstStyle>
            <a:defPPr>
              <a:defRPr lang="en-US"/>
            </a:defPPr>
            <a:lvl1pPr algn="l" rtl="0" fontAlgn="base">
              <a:spcBef>
                <a:spcPct val="0"/>
              </a:spcBef>
              <a:spcAft>
                <a:spcPct val="0"/>
              </a:spcAft>
              <a:defRPr sz="1600" kern="1200">
                <a:solidFill>
                  <a:schemeClr val="tx1"/>
                </a:solidFill>
                <a:latin typeface="Arial" charset="0"/>
                <a:ea typeface="+mn-ea"/>
                <a:cs typeface="+mn-cs"/>
              </a:defRPr>
            </a:lvl1pPr>
            <a:lvl2pPr marL="457151" algn="l" rtl="0" fontAlgn="base">
              <a:spcBef>
                <a:spcPct val="0"/>
              </a:spcBef>
              <a:spcAft>
                <a:spcPct val="0"/>
              </a:spcAft>
              <a:defRPr sz="1600" kern="1200">
                <a:solidFill>
                  <a:schemeClr val="tx1"/>
                </a:solidFill>
                <a:latin typeface="Arial" charset="0"/>
                <a:ea typeface="+mn-ea"/>
                <a:cs typeface="+mn-cs"/>
              </a:defRPr>
            </a:lvl2pPr>
            <a:lvl3pPr marL="914303" algn="l" rtl="0" fontAlgn="base">
              <a:spcBef>
                <a:spcPct val="0"/>
              </a:spcBef>
              <a:spcAft>
                <a:spcPct val="0"/>
              </a:spcAft>
              <a:defRPr sz="1600" kern="1200">
                <a:solidFill>
                  <a:schemeClr val="tx1"/>
                </a:solidFill>
                <a:latin typeface="Arial" charset="0"/>
                <a:ea typeface="+mn-ea"/>
                <a:cs typeface="+mn-cs"/>
              </a:defRPr>
            </a:lvl3pPr>
            <a:lvl4pPr marL="1371454" algn="l" rtl="0" fontAlgn="base">
              <a:spcBef>
                <a:spcPct val="0"/>
              </a:spcBef>
              <a:spcAft>
                <a:spcPct val="0"/>
              </a:spcAft>
              <a:defRPr sz="1600" kern="1200">
                <a:solidFill>
                  <a:schemeClr val="tx1"/>
                </a:solidFill>
                <a:latin typeface="Arial" charset="0"/>
                <a:ea typeface="+mn-ea"/>
                <a:cs typeface="+mn-cs"/>
              </a:defRPr>
            </a:lvl4pPr>
            <a:lvl5pPr marL="1828607" algn="l" rtl="0" fontAlgn="base">
              <a:spcBef>
                <a:spcPct val="0"/>
              </a:spcBef>
              <a:spcAft>
                <a:spcPct val="0"/>
              </a:spcAft>
              <a:defRPr sz="1600" kern="1200">
                <a:solidFill>
                  <a:schemeClr val="tx1"/>
                </a:solidFill>
                <a:latin typeface="Arial" charset="0"/>
                <a:ea typeface="+mn-ea"/>
                <a:cs typeface="+mn-cs"/>
              </a:defRPr>
            </a:lvl5pPr>
            <a:lvl6pPr marL="2285758" algn="l" defTabSz="914303" rtl="0" eaLnBrk="1" latinLnBrk="0" hangingPunct="1">
              <a:defRPr sz="1600" kern="1200">
                <a:solidFill>
                  <a:schemeClr val="tx1"/>
                </a:solidFill>
                <a:latin typeface="Arial" charset="0"/>
                <a:ea typeface="+mn-ea"/>
                <a:cs typeface="+mn-cs"/>
              </a:defRPr>
            </a:lvl6pPr>
            <a:lvl7pPr marL="2742909" algn="l" defTabSz="914303" rtl="0" eaLnBrk="1" latinLnBrk="0" hangingPunct="1">
              <a:defRPr sz="1600" kern="1200">
                <a:solidFill>
                  <a:schemeClr val="tx1"/>
                </a:solidFill>
                <a:latin typeface="Arial" charset="0"/>
                <a:ea typeface="+mn-ea"/>
                <a:cs typeface="+mn-cs"/>
              </a:defRPr>
            </a:lvl7pPr>
            <a:lvl8pPr marL="3200061" algn="l" defTabSz="914303" rtl="0" eaLnBrk="1" latinLnBrk="0" hangingPunct="1">
              <a:defRPr sz="1600" kern="1200">
                <a:solidFill>
                  <a:schemeClr val="tx1"/>
                </a:solidFill>
                <a:latin typeface="Arial" charset="0"/>
                <a:ea typeface="+mn-ea"/>
                <a:cs typeface="+mn-cs"/>
              </a:defRPr>
            </a:lvl8pPr>
            <a:lvl9pPr marL="3657212" algn="l" defTabSz="914303" rtl="0" eaLnBrk="1" latinLnBrk="0" hangingPunct="1">
              <a:defRPr sz="1600" kern="1200">
                <a:solidFill>
                  <a:schemeClr val="tx1"/>
                </a:solidFill>
                <a:latin typeface="Arial" charset="0"/>
                <a:ea typeface="+mn-ea"/>
                <a:cs typeface="+mn-cs"/>
              </a:defRPr>
            </a:lvl9pPr>
          </a:lstStyle>
          <a:p>
            <a:fld id="{39F5F628-935F-4F1F-A703-668EEE6BB347}" type="slidenum">
              <a:rPr lang="en-US" sz="1000"/>
              <a:pPr/>
              <a:t>23</a:t>
            </a:fld>
            <a:r>
              <a:rPr lang="en-US" sz="1000" dirty="0"/>
              <a:t> </a:t>
            </a:r>
          </a:p>
        </p:txBody>
      </p:sp>
      <p:sp>
        <p:nvSpPr>
          <p:cNvPr id="31" name="TextBox 30"/>
          <p:cNvSpPr txBox="1"/>
          <p:nvPr/>
        </p:nvSpPr>
        <p:spPr>
          <a:xfrm>
            <a:off x="1219200" y="2019418"/>
            <a:ext cx="7010400" cy="2800759"/>
          </a:xfrm>
          <a:prstGeom prst="rect">
            <a:avLst/>
          </a:prstGeom>
          <a:noFill/>
        </p:spPr>
        <p:txBody>
          <a:bodyPr wrap="square" lIns="91430" tIns="45716" rIns="91430" bIns="45716" rtlCol="0">
            <a:spAutoFit/>
          </a:bodyPr>
          <a:lstStyle/>
          <a:p>
            <a:r>
              <a:rPr lang="en-US" sz="1600" b="1" dirty="0">
                <a:solidFill>
                  <a:srgbClr val="002960"/>
                </a:solidFill>
              </a:rPr>
              <a:t>Promoting clinical standards through accountable care models </a:t>
            </a:r>
          </a:p>
          <a:p>
            <a:endParaRPr lang="en-US" sz="1600" b="1" dirty="0">
              <a:solidFill>
                <a:srgbClr val="002960"/>
              </a:solidFill>
            </a:endParaRPr>
          </a:p>
          <a:p>
            <a:r>
              <a:rPr lang="en-US" sz="1600" b="1" dirty="0">
                <a:solidFill>
                  <a:srgbClr val="002960"/>
                </a:solidFill>
              </a:rPr>
              <a:t>Promoting </a:t>
            </a:r>
            <a:r>
              <a:rPr lang="en-US" sz="1600" b="1" dirty="0" smtClean="0">
                <a:solidFill>
                  <a:srgbClr val="002960"/>
                </a:solidFill>
              </a:rPr>
              <a:t>integrated care models </a:t>
            </a:r>
            <a:r>
              <a:rPr lang="en-US" sz="1600" b="1" dirty="0">
                <a:solidFill>
                  <a:srgbClr val="002960"/>
                </a:solidFill>
              </a:rPr>
              <a:t>through investment</a:t>
            </a:r>
          </a:p>
          <a:p>
            <a:endParaRPr lang="en-US" sz="1600" b="1" dirty="0">
              <a:solidFill>
                <a:srgbClr val="002960"/>
              </a:solidFill>
            </a:endParaRPr>
          </a:p>
          <a:p>
            <a:r>
              <a:rPr lang="en-US" sz="1600" b="1" dirty="0">
                <a:solidFill>
                  <a:srgbClr val="002960"/>
                </a:solidFill>
              </a:rPr>
              <a:t>Research, evaluation, and analysis</a:t>
            </a:r>
          </a:p>
          <a:p>
            <a:endParaRPr lang="en-US" sz="1600" b="1" dirty="0">
              <a:solidFill>
                <a:srgbClr val="002960"/>
              </a:solidFill>
            </a:endParaRPr>
          </a:p>
          <a:p>
            <a:r>
              <a:rPr lang="en-US" sz="1600" b="1" dirty="0" smtClean="0">
                <a:solidFill>
                  <a:srgbClr val="002960"/>
                </a:solidFill>
              </a:rPr>
              <a:t>Health planning activities</a:t>
            </a:r>
            <a:endParaRPr lang="en-US" sz="1600" b="1" dirty="0">
              <a:solidFill>
                <a:srgbClr val="002960"/>
              </a:solidFill>
            </a:endParaRPr>
          </a:p>
          <a:p>
            <a:endParaRPr lang="en-US" sz="1600" b="1" dirty="0">
              <a:solidFill>
                <a:srgbClr val="002960"/>
              </a:solidFill>
            </a:endParaRPr>
          </a:p>
          <a:p>
            <a:r>
              <a:rPr lang="en-US" sz="1600" b="1" dirty="0">
                <a:solidFill>
                  <a:srgbClr val="002960"/>
                </a:solidFill>
              </a:rPr>
              <a:t>Public forum for policy </a:t>
            </a:r>
            <a:r>
              <a:rPr lang="en-US" sz="1600" b="1" dirty="0" smtClean="0">
                <a:solidFill>
                  <a:srgbClr val="002960"/>
                </a:solidFill>
              </a:rPr>
              <a:t>discussion</a:t>
            </a:r>
          </a:p>
          <a:p>
            <a:endParaRPr lang="en-US" sz="1600" b="1" dirty="0">
              <a:solidFill>
                <a:srgbClr val="002960"/>
              </a:solidFill>
            </a:endParaRPr>
          </a:p>
          <a:p>
            <a:r>
              <a:rPr lang="en-US" sz="1600" b="1" dirty="0" smtClean="0">
                <a:solidFill>
                  <a:srgbClr val="002960"/>
                </a:solidFill>
              </a:rPr>
              <a:t>Protecting patient access to necessary care </a:t>
            </a:r>
            <a:endParaRPr lang="en-US" dirty="0"/>
          </a:p>
        </p:txBody>
      </p:sp>
      <p:sp>
        <p:nvSpPr>
          <p:cNvPr id="32" name="Oval 31"/>
          <p:cNvSpPr/>
          <p:nvPr/>
        </p:nvSpPr>
        <p:spPr>
          <a:xfrm>
            <a:off x="775228" y="4443354"/>
            <a:ext cx="282079" cy="282062"/>
          </a:xfrm>
          <a:prstGeom prst="ellipse">
            <a:avLst/>
          </a:prstGeom>
          <a:solidFill>
            <a:srgbClr val="0C2D83"/>
          </a:solidFill>
          <a:ln>
            <a:solidFill>
              <a:srgbClr val="DFE5EF"/>
            </a:solidFill>
          </a:ln>
        </p:spPr>
        <p:style>
          <a:lnRef idx="2">
            <a:schemeClr val="accent1">
              <a:shade val="50000"/>
            </a:schemeClr>
          </a:lnRef>
          <a:fillRef idx="1">
            <a:schemeClr val="accent1"/>
          </a:fillRef>
          <a:effectRef idx="0">
            <a:schemeClr val="accent1"/>
          </a:effectRef>
          <a:fontRef idx="minor">
            <a:schemeClr val="lt1"/>
          </a:fontRef>
        </p:style>
        <p:txBody>
          <a:bodyPr lIns="93276" tIns="46638" rIns="93276" bIns="46638" rtlCol="0" anchor="ctr"/>
          <a:lstStyle/>
          <a:p>
            <a:pPr algn="ctr"/>
            <a:r>
              <a:rPr lang="en-US" sz="1000" b="1" dirty="0"/>
              <a:t>6</a:t>
            </a:r>
          </a:p>
        </p:txBody>
      </p:sp>
      <p:sp>
        <p:nvSpPr>
          <p:cNvPr id="33" name="Rectangle 32"/>
          <p:cNvSpPr/>
          <p:nvPr/>
        </p:nvSpPr>
        <p:spPr>
          <a:xfrm>
            <a:off x="381000" y="5029200"/>
            <a:ext cx="7772400" cy="1200329"/>
          </a:xfrm>
          <a:prstGeom prst="rect">
            <a:avLst/>
          </a:prstGeom>
        </p:spPr>
        <p:txBody>
          <a:bodyPr wrap="square">
            <a:spAutoFit/>
          </a:bodyPr>
          <a:lstStyle/>
          <a:p>
            <a:r>
              <a:rPr lang="en-US" dirty="0" smtClean="0"/>
              <a:t>The </a:t>
            </a:r>
            <a:r>
              <a:rPr lang="en-US" dirty="0"/>
              <a:t>final FY15 state operating budget includes $2 million for a behavioral health integration initiative, administered by the HPC. This one-time reserve money is appropriated for the acceleration and support of behavioral health integration within patient-centered medical homes.</a:t>
            </a:r>
          </a:p>
        </p:txBody>
      </p:sp>
    </p:spTree>
    <p:extLst>
      <p:ext uri="{BB962C8B-B14F-4D97-AF65-F5344CB8AC3E}">
        <p14:creationId xmlns:p14="http://schemas.microsoft.com/office/powerpoint/2010/main" val="38089496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DOI: Mental Health Parity</a:t>
            </a:r>
            <a:endParaRPr lang="en-US" dirty="0"/>
          </a:p>
        </p:txBody>
      </p:sp>
      <p:sp>
        <p:nvSpPr>
          <p:cNvPr id="8" name="Content Placeholder 7"/>
          <p:cNvSpPr>
            <a:spLocks noGrp="1"/>
          </p:cNvSpPr>
          <p:nvPr>
            <p:ph idx="1"/>
          </p:nvPr>
        </p:nvSpPr>
        <p:spPr/>
        <p:txBody>
          <a:bodyPr>
            <a:normAutofit fontScale="62500" lnSpcReduction="20000"/>
          </a:bodyPr>
          <a:lstStyle/>
          <a:p>
            <a:pPr marL="285750" indent="-285750">
              <a:spcAft>
                <a:spcPts val="600"/>
              </a:spcAft>
            </a:pPr>
            <a:r>
              <a:rPr lang="en-US" sz="2400" dirty="0"/>
              <a:t>Chapter 224 of the Acts of 2012 created M.G.L. c. 26, § 8K, which provides the Commissioner of Insurance with enforcement authority over state and federal mental health parity laws.</a:t>
            </a:r>
          </a:p>
          <a:p>
            <a:pPr marL="285750" indent="-285750">
              <a:spcAft>
                <a:spcPts val="600"/>
              </a:spcAft>
            </a:pPr>
            <a:r>
              <a:rPr lang="en-US" sz="2400" dirty="0"/>
              <a:t>Generally, mental health parity means that health benefits for mental health and substance use disorder services are no more restrictive than the benefits applicable to medical/surgical services.  </a:t>
            </a:r>
          </a:p>
          <a:p>
            <a:pPr marL="285750" indent="-285750">
              <a:spcAft>
                <a:spcPts val="600"/>
              </a:spcAft>
            </a:pPr>
            <a:r>
              <a:rPr lang="en-US" sz="2400" dirty="0"/>
              <a:t>The Division of Insurance promulgated 211 CMR 154.00, </a:t>
            </a:r>
            <a:r>
              <a:rPr lang="en-US" sz="2400" i="1" dirty="0"/>
              <a:t>Enforcement of Mental Health Parity,</a:t>
            </a:r>
            <a:r>
              <a:rPr lang="en-US" sz="2400" dirty="0"/>
              <a:t> and the corresponding Bulletin 2013-06.</a:t>
            </a:r>
          </a:p>
          <a:p>
            <a:pPr marL="285750" indent="-285750">
              <a:spcAft>
                <a:spcPts val="600"/>
              </a:spcAft>
            </a:pPr>
            <a:r>
              <a:rPr lang="en-US" sz="2400" dirty="0"/>
              <a:t>The annual certification signed by the Carrier’s CEO and chief medical officer must state that the Carrier has completed a comprehensive review of the administrative practices of the Carrier for the prior calendar year for compliance with the necessary provisions of state mental health parity laws and federal mental health parity law.</a:t>
            </a:r>
          </a:p>
          <a:p>
            <a:pPr marL="285750" indent="-285750">
              <a:spcAft>
                <a:spcPts val="600"/>
              </a:spcAft>
            </a:pPr>
            <a:r>
              <a:rPr lang="en-US" sz="2400" dirty="0"/>
              <a:t>The annual certification includes an explanation of any differences in the Carrier’s processes used to develop the mental health/substance use disorder criteria vs. the processes used to develop medical/surgical criteria,  including differences in treatment or prior authorization.</a:t>
            </a:r>
          </a:p>
          <a:p>
            <a:pPr marL="285750" indent="-285750"/>
            <a:r>
              <a:rPr lang="en-US" sz="2400" dirty="0"/>
              <a:t>The Division of Insurance has summarized the 2012 mental health parity certifications, available at </a:t>
            </a:r>
            <a:r>
              <a:rPr lang="en-US" sz="2400" dirty="0">
                <a:hlinkClick r:id="rId2"/>
              </a:rPr>
              <a:t>http://www.mass.gov/ocabr/docs/doi/summary-2012-certifications.pdf</a:t>
            </a:r>
            <a:r>
              <a:rPr lang="en-US" sz="2400" dirty="0"/>
              <a:t>, and it is processing the 2013 mental health parity certifications, which were received on or about July 1, 2014.</a:t>
            </a:r>
          </a:p>
          <a:p>
            <a:endParaRPr lang="en-US" dirty="0"/>
          </a:p>
        </p:txBody>
      </p:sp>
      <p:sp>
        <p:nvSpPr>
          <p:cNvPr id="7" name="Slide Number Placeholder 6"/>
          <p:cNvSpPr>
            <a:spLocks noGrp="1"/>
          </p:cNvSpPr>
          <p:nvPr>
            <p:ph type="sldNum" sz="quarter" idx="12"/>
          </p:nvPr>
        </p:nvSpPr>
        <p:spPr/>
        <p:txBody>
          <a:bodyPr/>
          <a:lstStyle/>
          <a:p>
            <a:fld id="{FF632770-BA79-4C9F-8706-E53B0EB9A605}" type="slidenum">
              <a:rPr lang="en-US" smtClean="0"/>
              <a:pPr/>
              <a:t>24</a:t>
            </a:fld>
            <a:endParaRPr lang="en-US"/>
          </a:p>
        </p:txBody>
      </p:sp>
    </p:spTree>
    <p:extLst>
      <p:ext uri="{BB962C8B-B14F-4D97-AF65-F5344CB8AC3E}">
        <p14:creationId xmlns:p14="http://schemas.microsoft.com/office/powerpoint/2010/main" val="27252864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F632770-BA79-4C9F-8706-E53B0EB9A605}" type="slidenum">
              <a:rPr lang="en-US" smtClean="0"/>
              <a:pPr/>
              <a:t>25</a:t>
            </a:fld>
            <a:endParaRPr lang="en-US" dirty="0"/>
          </a:p>
        </p:txBody>
      </p:sp>
      <p:sp>
        <p:nvSpPr>
          <p:cNvPr id="5" name="Content Placeholder 7"/>
          <p:cNvSpPr txBox="1">
            <a:spLocks/>
          </p:cNvSpPr>
          <p:nvPr/>
        </p:nvSpPr>
        <p:spPr>
          <a:xfrm>
            <a:off x="76200" y="1066800"/>
            <a:ext cx="4114800" cy="5638800"/>
          </a:xfrm>
          <a:prstGeom prst="rect">
            <a:avLst/>
          </a:prstGeom>
        </p:spPr>
        <p:txBody>
          <a:bodyPr>
            <a:normAutofit/>
          </a:bodyPr>
          <a:lstStyle>
            <a:lvl1pPr marL="342864" indent="-228576" algn="l" defTabSz="914303"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12" indent="-228576" algn="l" defTabSz="914303"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733" indent="-228576" algn="l" defTabSz="914303"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025" indent="-228576" algn="l" defTabSz="914303"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315" indent="-228576" algn="l" defTabSz="914303"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176" indent="-182860" algn="l" defTabSz="914303"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036" indent="-182860" algn="l" defTabSz="914303"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2897" indent="-182860" algn="l" defTabSz="914303"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5758" indent="-182860" algn="l" defTabSz="914303"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r>
              <a:rPr lang="en-US" sz="1200" b="1" dirty="0" smtClean="0">
                <a:latin typeface="Times New Roman" panose="02020603050405020304" pitchFamily="18" charset="0"/>
                <a:cs typeface="Times New Roman" panose="02020603050405020304" pitchFamily="18" charset="0"/>
              </a:rPr>
              <a:t>Section 265 </a:t>
            </a:r>
            <a:r>
              <a:rPr lang="en-US" sz="1200" dirty="0" smtClean="0">
                <a:latin typeface="Times New Roman" panose="02020603050405020304" pitchFamily="18" charset="0"/>
                <a:cs typeface="Times New Roman" panose="02020603050405020304" pitchFamily="18" charset="0"/>
              </a:rPr>
              <a:t>directed </a:t>
            </a:r>
            <a:r>
              <a:rPr lang="en-US" sz="1200" dirty="0" err="1" smtClean="0">
                <a:latin typeface="Times New Roman" panose="02020603050405020304" pitchFamily="18" charset="0"/>
                <a:cs typeface="Times New Roman" panose="02020603050405020304" pitchFamily="18" charset="0"/>
              </a:rPr>
              <a:t>MassHealth</a:t>
            </a:r>
            <a:r>
              <a:rPr lang="en-US" sz="1200" dirty="0" smtClean="0">
                <a:latin typeface="Times New Roman" panose="02020603050405020304" pitchFamily="18" charset="0"/>
                <a:cs typeface="Times New Roman" panose="02020603050405020304" pitchFamily="18" charset="0"/>
              </a:rPr>
              <a:t> to promulgate regulations requiring any Medicaid health plan and managed care organization (MCO) and their health plans and any behavioral health management firm and third party administrator that is under contract with a Medicaid MCO, to comply with the federal and applicable state mental health parity laws. </a:t>
            </a:r>
          </a:p>
          <a:p>
            <a:r>
              <a:rPr lang="en-US" sz="1200" dirty="0" err="1" smtClean="0">
                <a:latin typeface="Times New Roman" panose="02020603050405020304" pitchFamily="18" charset="0"/>
                <a:cs typeface="Times New Roman" panose="02020603050405020304" pitchFamily="18" charset="0"/>
              </a:rPr>
              <a:t>MassHealth</a:t>
            </a:r>
            <a:r>
              <a:rPr lang="en-US" sz="1200" dirty="0" smtClean="0">
                <a:latin typeface="Times New Roman" panose="02020603050405020304" pitchFamily="18" charset="0"/>
                <a:cs typeface="Times New Roman" panose="02020603050405020304" pitchFamily="18" charset="0"/>
              </a:rPr>
              <a:t> promulgated these regulations at </a:t>
            </a:r>
            <a:r>
              <a:rPr lang="en-US" sz="1200" b="1" dirty="0" smtClean="0">
                <a:latin typeface="Times New Roman" panose="02020603050405020304" pitchFamily="18" charset="0"/>
                <a:cs typeface="Times New Roman" panose="02020603050405020304" pitchFamily="18" charset="0"/>
              </a:rPr>
              <a:t>130 CMR 450.117(J).</a:t>
            </a:r>
          </a:p>
          <a:p>
            <a:r>
              <a:rPr lang="en-US" sz="1200" b="1" dirty="0" smtClean="0">
                <a:latin typeface="Times New Roman" panose="02020603050405020304" pitchFamily="18" charset="0"/>
                <a:cs typeface="Times New Roman" panose="02020603050405020304" pitchFamily="18" charset="0"/>
              </a:rPr>
              <a:t>130 CMR 450.117(J) </a:t>
            </a:r>
            <a:r>
              <a:rPr lang="en-US" sz="1200" dirty="0" smtClean="0">
                <a:latin typeface="Times New Roman" panose="02020603050405020304" pitchFamily="18" charset="0"/>
                <a:cs typeface="Times New Roman" panose="02020603050405020304" pitchFamily="18" charset="0"/>
              </a:rPr>
              <a:t>requires that contracted managed care plans review their administrative and other practices, including those of any contracted behavioral health organizations or third party administrators, for compliance with the relevant provisions of the mental health parity laws, regulations and guidance. </a:t>
            </a:r>
          </a:p>
          <a:p>
            <a:r>
              <a:rPr lang="en-US" sz="1200" dirty="0" smtClean="0">
                <a:latin typeface="Times New Roman" panose="02020603050405020304" pitchFamily="18" charset="0"/>
                <a:cs typeface="Times New Roman" panose="02020603050405020304" pitchFamily="18" charset="0"/>
              </a:rPr>
              <a:t>The regulations also require the plans to submit a report on their review and to either certify that their plans fully comply with the federal and state mental health parity laws, or identify areas of non-compliance and a corrective action plan to bring those practices into compliance.</a:t>
            </a:r>
          </a:p>
          <a:p>
            <a:r>
              <a:rPr lang="en-US" sz="1200" b="1" dirty="0" smtClean="0">
                <a:latin typeface="Times New Roman" panose="02020603050405020304" pitchFamily="18" charset="0"/>
                <a:cs typeface="Times New Roman" panose="02020603050405020304" pitchFamily="18" charset="0"/>
              </a:rPr>
              <a:t>Section 265 </a:t>
            </a:r>
            <a:r>
              <a:rPr lang="en-US" sz="1200" dirty="0" smtClean="0">
                <a:latin typeface="Times New Roman" panose="02020603050405020304" pitchFamily="18" charset="0"/>
                <a:cs typeface="Times New Roman" panose="02020603050405020304" pitchFamily="18" charset="0"/>
              </a:rPr>
              <a:t>also</a:t>
            </a:r>
            <a:r>
              <a:rPr lang="en-US" sz="1200" b="1" dirty="0" smtClean="0">
                <a:latin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cs typeface="Times New Roman" panose="02020603050405020304" pitchFamily="18" charset="0"/>
              </a:rPr>
              <a:t>requires that the regulations be implemented as part of the </a:t>
            </a:r>
            <a:r>
              <a:rPr lang="en-US" sz="1200" dirty="0" err="1" smtClean="0">
                <a:latin typeface="Times New Roman" panose="02020603050405020304" pitchFamily="18" charset="0"/>
                <a:cs typeface="Times New Roman" panose="02020603050405020304" pitchFamily="18" charset="0"/>
              </a:rPr>
              <a:t>MassHealth</a:t>
            </a:r>
            <a:r>
              <a:rPr lang="en-US" sz="1200" dirty="0" smtClean="0">
                <a:latin typeface="Times New Roman" panose="02020603050405020304" pitchFamily="18" charset="0"/>
                <a:cs typeface="Times New Roman" panose="02020603050405020304" pitchFamily="18" charset="0"/>
              </a:rPr>
              <a:t> MCOs’ contracts with providers on or after July 13, 2013.</a:t>
            </a:r>
          </a:p>
          <a:p>
            <a:r>
              <a:rPr lang="en-US" sz="1200" dirty="0" err="1" smtClean="0">
                <a:latin typeface="Times New Roman" panose="02020603050405020304" pitchFamily="18" charset="0"/>
                <a:cs typeface="Times New Roman" panose="02020603050405020304" pitchFamily="18" charset="0"/>
              </a:rPr>
              <a:t>MassHealth</a:t>
            </a:r>
            <a:r>
              <a:rPr lang="en-US" sz="1200" dirty="0" smtClean="0">
                <a:latin typeface="Times New Roman" panose="02020603050405020304" pitchFamily="18" charset="0"/>
                <a:cs typeface="Times New Roman" panose="02020603050405020304" pitchFamily="18" charset="0"/>
              </a:rPr>
              <a:t> has included this language in participating managed care contracts and handbook provisions for the MCO (including </a:t>
            </a:r>
            <a:r>
              <a:rPr lang="en-US" sz="1200" dirty="0" err="1" smtClean="0">
                <a:latin typeface="Times New Roman" panose="02020603050405020304" pitchFamily="18" charset="0"/>
                <a:cs typeface="Times New Roman" panose="02020603050405020304" pitchFamily="18" charset="0"/>
              </a:rPr>
              <a:t>CarePlus</a:t>
            </a:r>
            <a:r>
              <a:rPr lang="en-US" sz="1200" dirty="0" smtClean="0">
                <a:latin typeface="Times New Roman" panose="02020603050405020304" pitchFamily="18" charset="0"/>
                <a:cs typeface="Times New Roman" panose="02020603050405020304" pitchFamily="18" charset="0"/>
              </a:rPr>
              <a:t>), SCO and One Care (ICO) contracts.</a:t>
            </a:r>
          </a:p>
          <a:p>
            <a:endParaRPr lang="en-US" sz="1200" dirty="0" smtClean="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6" name="Content Placeholder 9"/>
          <p:cNvSpPr txBox="1">
            <a:spLocks/>
          </p:cNvSpPr>
          <p:nvPr/>
        </p:nvSpPr>
        <p:spPr>
          <a:xfrm>
            <a:off x="4419600" y="1143000"/>
            <a:ext cx="4041775" cy="5181600"/>
          </a:xfrm>
          <a:prstGeom prst="rect">
            <a:avLst/>
          </a:prstGeom>
        </p:spPr>
        <p:txBody>
          <a:bodyPr>
            <a:normAutofit/>
          </a:bodyPr>
          <a:lstStyle>
            <a:lvl1pPr marL="342864" indent="-228576" algn="l" defTabSz="914303"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12" indent="-228576" algn="l" defTabSz="914303"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733" indent="-228576" algn="l" defTabSz="914303"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025" indent="-228576" algn="l" defTabSz="914303"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315" indent="-228576" algn="l" defTabSz="914303"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176" indent="-182860" algn="l" defTabSz="914303"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036" indent="-182860" algn="l" defTabSz="914303"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2897" indent="-182860" algn="l" defTabSz="914303"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5758" indent="-182860" algn="l" defTabSz="914303"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r>
              <a:rPr lang="en-US" sz="1200" b="1" smtClean="0">
                <a:latin typeface="Times New Roman" panose="02020603050405020304" pitchFamily="18" charset="0"/>
                <a:cs typeface="Times New Roman" panose="02020603050405020304" pitchFamily="18" charset="0"/>
              </a:rPr>
              <a:t>Section 265</a:t>
            </a:r>
            <a:r>
              <a:rPr lang="en-US" sz="1200" smtClean="0">
                <a:latin typeface="Times New Roman" panose="02020603050405020304" pitchFamily="18" charset="0"/>
                <a:cs typeface="Times New Roman" panose="02020603050405020304" pitchFamily="18" charset="0"/>
              </a:rPr>
              <a:t> required MassHealth to submit an annual report to the Legislature and AG certifying and outlining how the health benefit plans under MassHealth, and their contractors, have complied with federal and state mental health parity laws by July 1 of each year. </a:t>
            </a:r>
          </a:p>
          <a:p>
            <a:r>
              <a:rPr lang="en-US" sz="1200" smtClean="0">
                <a:latin typeface="Times New Roman" panose="02020603050405020304" pitchFamily="18" charset="0"/>
                <a:cs typeface="Times New Roman" panose="02020603050405020304" pitchFamily="18" charset="0"/>
              </a:rPr>
              <a:t>MassHealth submitted this report on July 1, 2014.</a:t>
            </a:r>
          </a:p>
          <a:p>
            <a:r>
              <a:rPr lang="en-US" sz="1200" smtClean="0">
                <a:latin typeface="Times New Roman" panose="02020603050405020304" pitchFamily="18" charset="0"/>
                <a:cs typeface="Times New Roman" panose="02020603050405020304" pitchFamily="18" charset="0"/>
              </a:rPr>
              <a:t>In this report, MassHealth certified that, for calendar year 2013, all of their contracted MCO, SCO, CarePlus and One Care plans, with the exception of CeltiCare Health Plan, have certified their compliance with the both federal and state mental health parity laws. CeltiCare Health Plan did not serve MassHealth members in 2013 and will therefore submit its first annual certification to MassHealth for calendar year 2014. </a:t>
            </a:r>
          </a:p>
          <a:p>
            <a:r>
              <a:rPr lang="en-US" sz="1200" smtClean="0">
                <a:latin typeface="Times New Roman" panose="02020603050405020304" pitchFamily="18" charset="0"/>
                <a:cs typeface="Times New Roman" panose="02020603050405020304" pitchFamily="18" charset="0"/>
              </a:rPr>
              <a:t>In addition to our work assuring compliance with state and federal parity requirements, MassHealth is proud that a number of initiatives are under way to strengthen behavioral health services for MassHealth members.</a:t>
            </a:r>
          </a:p>
          <a:p>
            <a:r>
              <a:rPr lang="en-US" sz="1200" smtClean="0">
                <a:latin typeface="Times New Roman" panose="02020603050405020304" pitchFamily="18" charset="0"/>
                <a:cs typeface="Times New Roman" panose="02020603050405020304" pitchFamily="18" charset="0"/>
              </a:rPr>
              <a:t>MassHealth has promulgated regulations increasing rates to mental health centers and adopted Evaluation and Management codes for use in mental health centers. MassHealth (and) has also implemented the Primary Care Payment Reform initiative in which primary care providers actively build in integration of primary care and behavioral health in their program operations. </a:t>
            </a:r>
            <a:endParaRPr lang="en-US" sz="1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57200" y="152400"/>
            <a:ext cx="8229600" cy="533400"/>
          </a:xfrm>
          <a:prstGeom prst="rect">
            <a:avLst/>
          </a:prstGeom>
        </p:spPr>
        <p:txBody>
          <a:bodyPr>
            <a:normAutofit/>
          </a:bodyPr>
          <a:lstStyle>
            <a:lvl1pPr algn="l" defTabSz="914303"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2800" u="sng" smtClean="0"/>
              <a:t>MassHealth: Mental Health Parity – Section 265</a:t>
            </a:r>
            <a:endParaRPr lang="en-US" sz="2800" u="sng" dirty="0"/>
          </a:p>
        </p:txBody>
      </p:sp>
      <p:sp>
        <p:nvSpPr>
          <p:cNvPr id="8" name="Text Placeholder 6"/>
          <p:cNvSpPr txBox="1">
            <a:spLocks/>
          </p:cNvSpPr>
          <p:nvPr/>
        </p:nvSpPr>
        <p:spPr>
          <a:xfrm>
            <a:off x="150812" y="695326"/>
            <a:ext cx="4040188" cy="381000"/>
          </a:xfrm>
          <a:prstGeom prst="rect">
            <a:avLst/>
          </a:prstGeom>
        </p:spPr>
        <p:txBody>
          <a:bodyPr>
            <a:noAutofit/>
          </a:bodyPr>
          <a:lstStyle>
            <a:lvl1pPr marL="342864" indent="-228576" algn="l" defTabSz="914303"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12" indent="-228576" algn="l" defTabSz="914303"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733" indent="-228576" algn="l" defTabSz="914303"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025" indent="-228576" algn="l" defTabSz="914303"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315" indent="-228576" algn="l" defTabSz="914303"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176" indent="-182860" algn="l" defTabSz="914303"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036" indent="-182860" algn="l" defTabSz="914303"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2897" indent="-182860" algn="l" defTabSz="914303"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5758" indent="-182860" algn="l" defTabSz="914303"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288" indent="0" algn="ctr">
              <a:buNone/>
            </a:pPr>
            <a:r>
              <a:rPr lang="en-US" sz="2000" dirty="0" smtClean="0">
                <a:solidFill>
                  <a:schemeClr val="accent2">
                    <a:lumMod val="50000"/>
                  </a:schemeClr>
                </a:solidFill>
              </a:rPr>
              <a:t>State Regulations</a:t>
            </a:r>
            <a:endParaRPr lang="en-US" sz="2000" dirty="0">
              <a:solidFill>
                <a:schemeClr val="accent2">
                  <a:lumMod val="50000"/>
                </a:schemeClr>
              </a:solidFill>
            </a:endParaRPr>
          </a:p>
        </p:txBody>
      </p:sp>
      <p:sp>
        <p:nvSpPr>
          <p:cNvPr id="9" name="Text Placeholder 8"/>
          <p:cNvSpPr txBox="1">
            <a:spLocks/>
          </p:cNvSpPr>
          <p:nvPr/>
        </p:nvSpPr>
        <p:spPr>
          <a:xfrm>
            <a:off x="4495800" y="685800"/>
            <a:ext cx="4041775" cy="380999"/>
          </a:xfrm>
          <a:prstGeom prst="rect">
            <a:avLst/>
          </a:prstGeom>
        </p:spPr>
        <p:txBody>
          <a:bodyPr>
            <a:noAutofit/>
          </a:bodyPr>
          <a:lstStyle>
            <a:lvl1pPr marL="342864" indent="-228576" algn="l" defTabSz="914303"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12" indent="-228576" algn="l" defTabSz="914303"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733" indent="-228576" algn="l" defTabSz="914303"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025" indent="-228576" algn="l" defTabSz="914303"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315" indent="-228576" algn="l" defTabSz="914303"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176" indent="-182860" algn="l" defTabSz="914303"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036" indent="-182860" algn="l" defTabSz="914303"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2897" indent="-182860" algn="l" defTabSz="914303"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5758" indent="-182860" algn="l" defTabSz="914303"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288" indent="0" algn="ctr">
              <a:buNone/>
            </a:pPr>
            <a:r>
              <a:rPr lang="en-US" sz="2000" dirty="0" smtClean="0">
                <a:solidFill>
                  <a:schemeClr val="accent2">
                    <a:lumMod val="50000"/>
                  </a:schemeClr>
                </a:solidFill>
              </a:rPr>
              <a:t>Mental Health Parity Report</a:t>
            </a:r>
            <a:endParaRPr lang="en-US" sz="2000" dirty="0">
              <a:solidFill>
                <a:schemeClr val="accent2">
                  <a:lumMod val="50000"/>
                </a:schemeClr>
              </a:solidFill>
            </a:endParaRPr>
          </a:p>
        </p:txBody>
      </p:sp>
    </p:spTree>
    <p:extLst>
      <p:ext uri="{BB962C8B-B14F-4D97-AF65-F5344CB8AC3E}">
        <p14:creationId xmlns:p14="http://schemas.microsoft.com/office/powerpoint/2010/main" val="20746397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Planning - DPH</a:t>
            </a:r>
            <a:endParaRPr lang="en-US" dirty="0"/>
          </a:p>
        </p:txBody>
      </p:sp>
      <p:sp>
        <p:nvSpPr>
          <p:cNvPr id="3" name="Content Placeholder 2"/>
          <p:cNvSpPr>
            <a:spLocks noGrp="1"/>
          </p:cNvSpPr>
          <p:nvPr>
            <p:ph idx="1"/>
          </p:nvPr>
        </p:nvSpPr>
        <p:spPr/>
        <p:txBody>
          <a:bodyPr>
            <a:normAutofit fontScale="70000" lnSpcReduction="20000"/>
          </a:bodyPr>
          <a:lstStyle/>
          <a:p>
            <a:r>
              <a:rPr lang="en-US" dirty="0"/>
              <a:t>Section 16T in Chapter 6A establishes a Health Planning Council within the Executive Office of Health and Human </a:t>
            </a:r>
            <a:r>
              <a:rPr lang="en-US" dirty="0" smtClean="0"/>
              <a:t>Services.  Planning initiative staffed by DPH.</a:t>
            </a:r>
            <a:endParaRPr lang="en-US" dirty="0"/>
          </a:p>
          <a:p>
            <a:pPr marL="114288" indent="0">
              <a:buNone/>
            </a:pPr>
            <a:endParaRPr lang="en-US" dirty="0"/>
          </a:p>
          <a:p>
            <a:r>
              <a:rPr lang="en-US" dirty="0"/>
              <a:t>The Health Planning Council shall submit a State Health Resource Plan </a:t>
            </a:r>
            <a:r>
              <a:rPr lang="en-US" dirty="0" smtClean="0"/>
              <a:t>which shall</a:t>
            </a:r>
            <a:r>
              <a:rPr lang="en-US" dirty="0"/>
              <a:t>:</a:t>
            </a:r>
          </a:p>
          <a:p>
            <a:pPr marL="411436" lvl="1" indent="0">
              <a:buNone/>
            </a:pPr>
            <a:endParaRPr lang="en-US" dirty="0" smtClean="0"/>
          </a:p>
          <a:p>
            <a:pPr marL="411436" lvl="1" indent="0">
              <a:buNone/>
            </a:pPr>
            <a:r>
              <a:rPr lang="en-US" dirty="0"/>
              <a:t>	</a:t>
            </a:r>
            <a:r>
              <a:rPr lang="en-US" dirty="0" smtClean="0"/>
              <a:t>-Identify </a:t>
            </a:r>
            <a:r>
              <a:rPr lang="en-US" dirty="0"/>
              <a:t>needs of the Commonwealth in health care services, providers, programs and </a:t>
            </a:r>
            <a:r>
              <a:rPr lang="en-US" dirty="0" smtClean="0"/>
              <a:t>	facilities</a:t>
            </a:r>
            <a:r>
              <a:rPr lang="en-US" dirty="0"/>
              <a:t>; the </a:t>
            </a:r>
            <a:r>
              <a:rPr lang="en-US" dirty="0" smtClean="0"/>
              <a:t>resources </a:t>
            </a:r>
            <a:r>
              <a:rPr lang="en-US" dirty="0"/>
              <a:t>available to meet those needs; and, the priorities for addressing </a:t>
            </a:r>
            <a:r>
              <a:rPr lang="en-US" dirty="0" smtClean="0"/>
              <a:t>	those </a:t>
            </a:r>
            <a:r>
              <a:rPr lang="en-US" dirty="0"/>
              <a:t>needs</a:t>
            </a:r>
          </a:p>
          <a:p>
            <a:pPr marL="411436" lvl="1" indent="0">
              <a:buNone/>
            </a:pPr>
            <a:endParaRPr lang="en-US" dirty="0"/>
          </a:p>
          <a:p>
            <a:pPr marL="411436" lvl="1" indent="0">
              <a:buNone/>
            </a:pPr>
            <a:r>
              <a:rPr lang="en-US" dirty="0" smtClean="0"/>
              <a:t>	-Include </a:t>
            </a:r>
            <a:r>
              <a:rPr lang="en-US" dirty="0"/>
              <a:t>the location, distribution and nature of all health care resources in the </a:t>
            </a:r>
            <a:r>
              <a:rPr lang="en-US" dirty="0" smtClean="0"/>
              <a:t>	Commonwealth;</a:t>
            </a:r>
            <a:endParaRPr lang="en-US" dirty="0"/>
          </a:p>
          <a:p>
            <a:pPr marL="411436" lvl="1" indent="0">
              <a:buNone/>
            </a:pPr>
            <a:r>
              <a:rPr lang="en-US" dirty="0"/>
              <a:t>	</a:t>
            </a:r>
          </a:p>
          <a:p>
            <a:pPr marL="411436" lvl="1" indent="0">
              <a:buNone/>
            </a:pPr>
            <a:r>
              <a:rPr lang="en-US" dirty="0" smtClean="0"/>
              <a:t>	-</a:t>
            </a:r>
            <a:r>
              <a:rPr lang="en-US" dirty="0"/>
              <a:t>M</a:t>
            </a:r>
            <a:r>
              <a:rPr lang="en-US" dirty="0" smtClean="0"/>
              <a:t>ake </a:t>
            </a:r>
            <a:r>
              <a:rPr lang="en-US" dirty="0"/>
              <a:t>recommendations for the appropriate supply and distribution of resources, </a:t>
            </a:r>
            <a:r>
              <a:rPr lang="en-US" dirty="0" smtClean="0"/>
              <a:t>	programs</a:t>
            </a:r>
            <a:r>
              <a:rPr lang="en-US" dirty="0"/>
              <a:t>, capacities, </a:t>
            </a:r>
            <a:r>
              <a:rPr lang="en-US" dirty="0" smtClean="0"/>
              <a:t> technologies </a:t>
            </a:r>
            <a:r>
              <a:rPr lang="en-US" dirty="0"/>
              <a:t>and services on a state-wide or regional basis based </a:t>
            </a:r>
            <a:r>
              <a:rPr lang="en-US" dirty="0" smtClean="0"/>
              <a:t>	on </a:t>
            </a:r>
            <a:r>
              <a:rPr lang="en-US" dirty="0"/>
              <a:t>an </a:t>
            </a:r>
            <a:r>
              <a:rPr lang="en-US" dirty="0" smtClean="0"/>
              <a:t>assessment </a:t>
            </a:r>
            <a:r>
              <a:rPr lang="en-US" dirty="0"/>
              <a:t>of need for the next </a:t>
            </a:r>
            <a:r>
              <a:rPr lang="en-US" dirty="0" smtClean="0"/>
              <a:t>5 </a:t>
            </a:r>
            <a:r>
              <a:rPr lang="en-US" dirty="0"/>
              <a:t>years and options for implementing such </a:t>
            </a:r>
            <a:r>
              <a:rPr lang="en-US" dirty="0" smtClean="0"/>
              <a:t>	recommendations</a:t>
            </a:r>
            <a:endParaRPr lang="en-US" dirty="0"/>
          </a:p>
          <a:p>
            <a:pPr marL="114288" indent="0">
              <a:buNone/>
            </a:pPr>
            <a:endParaRPr lang="en-US" dirty="0" smtClean="0"/>
          </a:p>
          <a:p>
            <a:r>
              <a:rPr lang="en-US" dirty="0" smtClean="0"/>
              <a:t>The Behavioral Health Plan (Mental Health </a:t>
            </a:r>
            <a:r>
              <a:rPr lang="en-US" dirty="0"/>
              <a:t>and Substance Abuse) </a:t>
            </a:r>
            <a:r>
              <a:rPr lang="en-US" dirty="0" smtClean="0"/>
              <a:t>will be </a:t>
            </a:r>
            <a:r>
              <a:rPr lang="en-US" dirty="0"/>
              <a:t>submitted to the Legislature </a:t>
            </a:r>
            <a:r>
              <a:rPr lang="en-US" dirty="0" smtClean="0"/>
              <a:t>December 2014 and will consist of: Mapping </a:t>
            </a:r>
            <a:r>
              <a:rPr lang="en-US" dirty="0"/>
              <a:t>of </a:t>
            </a:r>
            <a:r>
              <a:rPr lang="en-US" dirty="0" smtClean="0"/>
              <a:t>Service Inventory</a:t>
            </a:r>
            <a:r>
              <a:rPr lang="en-US" dirty="0"/>
              <a:t>, Calculation of Utilization, and Projection of </a:t>
            </a:r>
            <a:r>
              <a:rPr lang="en-US" dirty="0" smtClean="0"/>
              <a:t>Need </a:t>
            </a:r>
            <a:r>
              <a:rPr lang="en-US" dirty="0"/>
              <a:t>with </a:t>
            </a:r>
            <a:r>
              <a:rPr lang="en-US" dirty="0" smtClean="0"/>
              <a:t>discussion </a:t>
            </a:r>
            <a:r>
              <a:rPr lang="en-US" dirty="0"/>
              <a:t>of policy implications.</a:t>
            </a:r>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26</a:t>
            </a:fld>
            <a:endParaRPr lang="en-US" dirty="0"/>
          </a:p>
        </p:txBody>
      </p:sp>
    </p:spTree>
    <p:extLst>
      <p:ext uri="{BB962C8B-B14F-4D97-AF65-F5344CB8AC3E}">
        <p14:creationId xmlns:p14="http://schemas.microsoft.com/office/powerpoint/2010/main" val="1130047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Key Topics</a:t>
            </a:r>
            <a:endParaRPr lang="en-US" sz="3600" dirty="0"/>
          </a:p>
        </p:txBody>
      </p:sp>
      <p:sp>
        <p:nvSpPr>
          <p:cNvPr id="3" name="Content Placeholder 2"/>
          <p:cNvSpPr>
            <a:spLocks noGrp="1"/>
          </p:cNvSpPr>
          <p:nvPr>
            <p:ph idx="1"/>
          </p:nvPr>
        </p:nvSpPr>
        <p:spPr/>
        <p:txBody>
          <a:bodyPr/>
          <a:lstStyle/>
          <a:p>
            <a:pPr>
              <a:spcBef>
                <a:spcPts val="1000"/>
              </a:spcBef>
              <a:buClr>
                <a:schemeClr val="tx2">
                  <a:lumMod val="50000"/>
                </a:schemeClr>
              </a:buClr>
            </a:pPr>
            <a:r>
              <a:rPr lang="en-US" sz="2400" dirty="0" smtClean="0"/>
              <a:t>Measurement of Health </a:t>
            </a:r>
            <a:r>
              <a:rPr lang="en-US" sz="2400" dirty="0"/>
              <a:t>C</a:t>
            </a:r>
            <a:r>
              <a:rPr lang="en-US" sz="2400" dirty="0" smtClean="0"/>
              <a:t>are Cost Growth</a:t>
            </a:r>
            <a:endParaRPr lang="en-US" sz="2400" dirty="0"/>
          </a:p>
          <a:p>
            <a:pPr>
              <a:spcBef>
                <a:spcPts val="1000"/>
              </a:spcBef>
              <a:buClr>
                <a:schemeClr val="tx2">
                  <a:lumMod val="50000"/>
                </a:schemeClr>
              </a:buClr>
            </a:pPr>
            <a:r>
              <a:rPr lang="en-US" sz="2400" dirty="0" smtClean="0"/>
              <a:t>Cost Trends </a:t>
            </a:r>
            <a:r>
              <a:rPr lang="en-US" sz="2400" dirty="0"/>
              <a:t>H</a:t>
            </a:r>
            <a:r>
              <a:rPr lang="en-US" sz="2400" dirty="0" smtClean="0"/>
              <a:t>earings and </a:t>
            </a:r>
            <a:r>
              <a:rPr lang="en-US" sz="2400" dirty="0"/>
              <a:t>R</a:t>
            </a:r>
            <a:r>
              <a:rPr lang="en-US" sz="2400" dirty="0" smtClean="0"/>
              <a:t>eports</a:t>
            </a:r>
          </a:p>
          <a:p>
            <a:pPr>
              <a:spcBef>
                <a:spcPts val="1000"/>
              </a:spcBef>
              <a:buClr>
                <a:schemeClr val="tx2">
                  <a:lumMod val="50000"/>
                </a:schemeClr>
              </a:buClr>
            </a:pPr>
            <a:r>
              <a:rPr lang="en-US" sz="2400" dirty="0" smtClean="0"/>
              <a:t>Registered Provider Organization (RPO) and Risk Bearing Provider Organization (RBPO) registration programs</a:t>
            </a:r>
          </a:p>
          <a:p>
            <a:pPr>
              <a:spcBef>
                <a:spcPts val="1000"/>
              </a:spcBef>
              <a:buClr>
                <a:schemeClr val="tx2">
                  <a:lumMod val="50000"/>
                </a:schemeClr>
              </a:buClr>
            </a:pPr>
            <a:r>
              <a:rPr lang="en-US" sz="2400" dirty="0" smtClean="0"/>
              <a:t>Delivery System Transformation and Adoption of Alternative Payment Methodologies (APMs)</a:t>
            </a:r>
          </a:p>
          <a:p>
            <a:pPr>
              <a:spcBef>
                <a:spcPts val="1000"/>
              </a:spcBef>
              <a:buClr>
                <a:schemeClr val="tx2">
                  <a:lumMod val="50000"/>
                </a:schemeClr>
              </a:buClr>
            </a:pPr>
            <a:r>
              <a:rPr lang="en-US" sz="2400" dirty="0" smtClean="0"/>
              <a:t>Behavioral Health</a:t>
            </a:r>
          </a:p>
          <a:p>
            <a:pPr>
              <a:spcBef>
                <a:spcPts val="1000"/>
              </a:spcBef>
              <a:buClr>
                <a:schemeClr val="tx2">
                  <a:lumMod val="50000"/>
                </a:schemeClr>
              </a:buClr>
            </a:pPr>
            <a:r>
              <a:rPr lang="en-US" sz="2400" b="1" dirty="0"/>
              <a:t>Cost and Market Impact Reviews</a:t>
            </a:r>
          </a:p>
          <a:p>
            <a:pPr marL="114288" indent="0">
              <a:spcBef>
                <a:spcPts val="1000"/>
              </a:spcBef>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27</a:t>
            </a:fld>
            <a:endParaRPr lang="en-US" dirty="0"/>
          </a:p>
        </p:txBody>
      </p:sp>
    </p:spTree>
    <p:extLst>
      <p:ext uri="{BB962C8B-B14F-4D97-AF65-F5344CB8AC3E}">
        <p14:creationId xmlns:p14="http://schemas.microsoft.com/office/powerpoint/2010/main" val="33079009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Cost and Market Impact Reviews</a:t>
            </a:r>
            <a:endParaRPr lang="en-US" sz="3600"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28</a:t>
            </a:fld>
            <a:endParaRPr lang="en-US" dirty="0"/>
          </a:p>
        </p:txBody>
      </p:sp>
      <p:sp>
        <p:nvSpPr>
          <p:cNvPr id="7" name="Rounded Rectangle 6"/>
          <p:cNvSpPr/>
          <p:nvPr/>
        </p:nvSpPr>
        <p:spPr>
          <a:xfrm>
            <a:off x="587335" y="1600200"/>
            <a:ext cx="7454611" cy="1363787"/>
          </a:xfrm>
          <a:prstGeom prst="roundRect">
            <a:avLst>
              <a:gd name="adj" fmla="val 9398"/>
            </a:avLst>
          </a:prstGeom>
          <a:solidFill>
            <a:schemeClr val="tx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endParaRPr lang="en-US" sz="1400" dirty="0" smtClean="0">
              <a:solidFill>
                <a:schemeClr val="bg1"/>
              </a:solidFill>
            </a:endParaRPr>
          </a:p>
        </p:txBody>
      </p:sp>
      <p:grpSp>
        <p:nvGrpSpPr>
          <p:cNvPr id="8" name="Group 7"/>
          <p:cNvGrpSpPr/>
          <p:nvPr/>
        </p:nvGrpSpPr>
        <p:grpSpPr>
          <a:xfrm>
            <a:off x="688545" y="1670088"/>
            <a:ext cx="7249469" cy="246221"/>
            <a:chOff x="876221" y="917306"/>
            <a:chExt cx="7249469" cy="246221"/>
          </a:xfrm>
        </p:grpSpPr>
        <p:sp>
          <p:nvSpPr>
            <p:cNvPr id="9" name="TextBox 8"/>
            <p:cNvSpPr txBox="1"/>
            <p:nvPr/>
          </p:nvSpPr>
          <p:spPr>
            <a:xfrm>
              <a:off x="876222" y="917306"/>
              <a:ext cx="7249468" cy="215444"/>
            </a:xfrm>
            <a:prstGeom prst="rect">
              <a:avLst/>
            </a:prstGeom>
            <a:noFill/>
          </p:spPr>
          <p:txBody>
            <a:bodyPr wrap="square" lIns="0" tIns="0" rIns="0" bIns="0" rtlCol="0" anchor="b" anchorCtr="0">
              <a:spAutoFit/>
            </a:bodyPr>
            <a:lstStyle/>
            <a:p>
              <a:r>
                <a:rPr lang="en-US" sz="1400" b="1" dirty="0" smtClean="0">
                  <a:solidFill>
                    <a:schemeClr val="bg1"/>
                  </a:solidFill>
                </a:rPr>
                <a:t>CMIRs can be initiated when…</a:t>
              </a:r>
              <a:endParaRPr lang="en-US" sz="1400" b="1" dirty="0">
                <a:solidFill>
                  <a:schemeClr val="bg1"/>
                </a:solidFill>
              </a:endParaRPr>
            </a:p>
          </p:txBody>
        </p:sp>
        <p:cxnSp>
          <p:nvCxnSpPr>
            <p:cNvPr id="10" name="Straight Connector 9"/>
            <p:cNvCxnSpPr/>
            <p:nvPr/>
          </p:nvCxnSpPr>
          <p:spPr>
            <a:xfrm>
              <a:off x="876221" y="1163527"/>
              <a:ext cx="7249469"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Content Placeholder 2"/>
          <p:cNvSpPr txBox="1">
            <a:spLocks/>
          </p:cNvSpPr>
          <p:nvPr/>
        </p:nvSpPr>
        <p:spPr bwMode="auto">
          <a:xfrm>
            <a:off x="688544" y="1996815"/>
            <a:ext cx="7249469"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895350" rtl="0" fontAlgn="base">
              <a:spcBef>
                <a:spcPct val="0"/>
              </a:spcBef>
              <a:spcAft>
                <a:spcPct val="0"/>
              </a:spcAft>
              <a:buClr>
                <a:schemeClr val="tx2"/>
              </a:buClr>
              <a:defRPr sz="1600">
                <a:solidFill>
                  <a:schemeClr val="tx1"/>
                </a:solidFill>
                <a:latin typeface="+mn-lt"/>
                <a:ea typeface="+mn-ea"/>
                <a:cs typeface="+mn-cs"/>
              </a:defRPr>
            </a:lvl1pPr>
            <a:lvl2pPr marL="193675" indent="-192088" algn="l" defTabSz="895350" rtl="0" fontAlgn="base">
              <a:spcBef>
                <a:spcPct val="0"/>
              </a:spcBef>
              <a:spcAft>
                <a:spcPct val="0"/>
              </a:spcAft>
              <a:buClr>
                <a:schemeClr val="tx2"/>
              </a:buClr>
              <a:buSzPct val="125000"/>
              <a:buFont typeface="Arial" charset="0"/>
              <a:buChar char="▪"/>
              <a:defRPr sz="1600">
                <a:solidFill>
                  <a:schemeClr val="tx1"/>
                </a:solidFill>
                <a:latin typeface="+mn-lt"/>
              </a:defRPr>
            </a:lvl2pPr>
            <a:lvl3pPr marL="457200" indent="-261938"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3pPr>
            <a:lvl4pPr marL="614363" indent="-155575"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4pPr>
            <a:lvl5pPr marL="7461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5pPr>
            <a:lvl6pPr marL="12033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6pPr>
            <a:lvl7pPr marL="16605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7pPr>
            <a:lvl8pPr marL="21177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8pPr>
            <a:lvl9pPr marL="25749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9pPr>
          </a:lstStyle>
          <a:p>
            <a:pPr marL="230187" lvl="1" indent="-228600">
              <a:buClr>
                <a:schemeClr val="bg1"/>
              </a:buClr>
              <a:buSzPct val="100000"/>
              <a:buFont typeface="+mj-lt"/>
              <a:buAutoNum type="arabicPeriod"/>
            </a:pPr>
            <a:r>
              <a:rPr lang="en-US" sz="1400" dirty="0" smtClean="0">
                <a:solidFill>
                  <a:schemeClr val="bg1"/>
                </a:solidFill>
              </a:rPr>
              <a:t>…a material change “…</a:t>
            </a:r>
            <a:r>
              <a:rPr lang="en-US" sz="1400" dirty="0">
                <a:solidFill>
                  <a:schemeClr val="bg1"/>
                </a:solidFill>
              </a:rPr>
              <a:t>is likely to result in a significant impact on the </a:t>
            </a:r>
            <a:r>
              <a:rPr lang="en-US" sz="1400" dirty="0" smtClean="0">
                <a:solidFill>
                  <a:schemeClr val="bg1"/>
                </a:solidFill>
              </a:rPr>
              <a:t>Commonwealth’s </a:t>
            </a:r>
            <a:r>
              <a:rPr lang="en-US" sz="1400" dirty="0">
                <a:solidFill>
                  <a:schemeClr val="bg1"/>
                </a:solidFill>
              </a:rPr>
              <a:t>ability to meet the health care cost growth benchmark, established in section 9, or on the competitive market</a:t>
            </a:r>
            <a:r>
              <a:rPr lang="en-US" sz="1400" dirty="0" smtClean="0">
                <a:solidFill>
                  <a:schemeClr val="bg1"/>
                </a:solidFill>
              </a:rPr>
              <a:t>.”</a:t>
            </a:r>
          </a:p>
          <a:p>
            <a:pPr marL="230187" lvl="1" indent="-228600">
              <a:buClr>
                <a:schemeClr val="bg1"/>
              </a:buClr>
              <a:buSzPct val="100000"/>
              <a:buFont typeface="+mj-lt"/>
              <a:buAutoNum type="arabicPeriod"/>
            </a:pPr>
            <a:r>
              <a:rPr lang="en-US" sz="1400" dirty="0" smtClean="0">
                <a:solidFill>
                  <a:schemeClr val="bg1"/>
                </a:solidFill>
              </a:rPr>
              <a:t>…a </a:t>
            </a:r>
            <a:r>
              <a:rPr lang="en-US" sz="1400" dirty="0">
                <a:solidFill>
                  <a:schemeClr val="bg1"/>
                </a:solidFill>
              </a:rPr>
              <a:t>provider </a:t>
            </a:r>
            <a:r>
              <a:rPr lang="en-US" sz="1400" dirty="0" smtClean="0">
                <a:solidFill>
                  <a:schemeClr val="bg1"/>
                </a:solidFill>
              </a:rPr>
              <a:t>is identified as </a:t>
            </a:r>
            <a:r>
              <a:rPr lang="en-US" sz="1400" dirty="0">
                <a:solidFill>
                  <a:schemeClr val="bg1"/>
                </a:solidFill>
              </a:rPr>
              <a:t>having excessive growth relative to the </a:t>
            </a:r>
            <a:r>
              <a:rPr lang="en-US" sz="1400" dirty="0" smtClean="0">
                <a:solidFill>
                  <a:schemeClr val="bg1"/>
                </a:solidFill>
              </a:rPr>
              <a:t>benchmark</a:t>
            </a:r>
            <a:endParaRPr lang="en-US" sz="1400" dirty="0">
              <a:solidFill>
                <a:schemeClr val="bg1"/>
              </a:solidFill>
            </a:endParaRPr>
          </a:p>
        </p:txBody>
      </p:sp>
      <p:sp>
        <p:nvSpPr>
          <p:cNvPr id="12" name="Content Placeholder 2"/>
          <p:cNvSpPr txBox="1">
            <a:spLocks/>
          </p:cNvSpPr>
          <p:nvPr/>
        </p:nvSpPr>
        <p:spPr bwMode="auto">
          <a:xfrm>
            <a:off x="647603" y="3303657"/>
            <a:ext cx="3506144"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895350" rtl="0" fontAlgn="base">
              <a:spcBef>
                <a:spcPct val="0"/>
              </a:spcBef>
              <a:spcAft>
                <a:spcPct val="0"/>
              </a:spcAft>
              <a:buClr>
                <a:schemeClr val="tx2"/>
              </a:buClr>
              <a:defRPr sz="1600">
                <a:solidFill>
                  <a:schemeClr val="tx1"/>
                </a:solidFill>
                <a:latin typeface="+mn-lt"/>
                <a:ea typeface="+mn-ea"/>
                <a:cs typeface="+mn-cs"/>
              </a:defRPr>
            </a:lvl1pPr>
            <a:lvl2pPr marL="193675" indent="-192088" algn="l" defTabSz="895350" rtl="0" fontAlgn="base">
              <a:spcBef>
                <a:spcPct val="0"/>
              </a:spcBef>
              <a:spcAft>
                <a:spcPct val="0"/>
              </a:spcAft>
              <a:buClr>
                <a:schemeClr val="tx2"/>
              </a:buClr>
              <a:buSzPct val="125000"/>
              <a:buFont typeface="Arial" charset="0"/>
              <a:buChar char="▪"/>
              <a:defRPr sz="1600">
                <a:solidFill>
                  <a:schemeClr val="tx1"/>
                </a:solidFill>
                <a:latin typeface="+mn-lt"/>
              </a:defRPr>
            </a:lvl2pPr>
            <a:lvl3pPr marL="457200" indent="-261938"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3pPr>
            <a:lvl4pPr marL="614363" indent="-155575"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4pPr>
            <a:lvl5pPr marL="7461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5pPr>
            <a:lvl6pPr marL="12033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6pPr>
            <a:lvl7pPr marL="16605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7pPr>
            <a:lvl8pPr marL="21177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8pPr>
            <a:lvl9pPr marL="25749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9pPr>
          </a:lstStyle>
          <a:p>
            <a:pPr lvl="1"/>
            <a:r>
              <a:rPr lang="en-US" sz="1400" dirty="0" smtClean="0"/>
              <a:t>Comprehensive </a:t>
            </a:r>
            <a:r>
              <a:rPr lang="en-US" sz="1400" dirty="0"/>
              <a:t>and multi-factor review of the provider organization and its proposed </a:t>
            </a:r>
            <a:r>
              <a:rPr lang="en-US" sz="1400" dirty="0" smtClean="0"/>
              <a:t>change</a:t>
            </a:r>
            <a:endParaRPr lang="en-US" sz="1400" dirty="0"/>
          </a:p>
          <a:p>
            <a:pPr lvl="1"/>
            <a:endParaRPr lang="en-US" sz="1400" dirty="0"/>
          </a:p>
          <a:p>
            <a:pPr lvl="1"/>
            <a:r>
              <a:rPr lang="en-US" sz="1400" dirty="0" smtClean="0"/>
              <a:t>Following </a:t>
            </a:r>
            <a:r>
              <a:rPr lang="en-US" sz="1400" dirty="0"/>
              <a:t>a preliminary report and opportunity for the provider to </a:t>
            </a:r>
            <a:r>
              <a:rPr lang="en-US" sz="1400" dirty="0" smtClean="0"/>
              <a:t>respond, HPC issues a final public report summarizing its findings</a:t>
            </a:r>
            <a:endParaRPr lang="en-US" sz="1400" dirty="0"/>
          </a:p>
          <a:p>
            <a:pPr lvl="1"/>
            <a:endParaRPr lang="en-US" sz="1400" dirty="0"/>
          </a:p>
          <a:p>
            <a:pPr lvl="1"/>
            <a:r>
              <a:rPr lang="en-US" sz="1400" dirty="0"/>
              <a:t>Potential referral to the </a:t>
            </a:r>
            <a:r>
              <a:rPr lang="en-US" sz="1400" dirty="0" smtClean="0"/>
              <a:t>Massachusetts Attorney General’s Office</a:t>
            </a:r>
          </a:p>
          <a:p>
            <a:pPr lvl="1"/>
            <a:endParaRPr lang="en-US" sz="1400" dirty="0"/>
          </a:p>
          <a:p>
            <a:pPr lvl="1"/>
            <a:r>
              <a:rPr lang="en-US" sz="1400" dirty="0"/>
              <a:t>Proposed change cannot be completed until 30 days after the </a:t>
            </a:r>
            <a:r>
              <a:rPr lang="en-US" sz="1400" dirty="0" smtClean="0"/>
              <a:t>HPC issues </a:t>
            </a:r>
            <a:r>
              <a:rPr lang="en-US" sz="1400" dirty="0"/>
              <a:t>its final </a:t>
            </a:r>
            <a:r>
              <a:rPr lang="en-US" sz="1400" dirty="0" smtClean="0"/>
              <a:t>report</a:t>
            </a:r>
            <a:endParaRPr lang="en-US" sz="1400" dirty="0"/>
          </a:p>
        </p:txBody>
      </p:sp>
      <p:grpSp>
        <p:nvGrpSpPr>
          <p:cNvPr id="13" name="Group 12"/>
          <p:cNvGrpSpPr/>
          <p:nvPr/>
        </p:nvGrpSpPr>
        <p:grpSpPr>
          <a:xfrm>
            <a:off x="587335" y="3057436"/>
            <a:ext cx="3506144" cy="246221"/>
            <a:chOff x="294331" y="1196077"/>
            <a:chExt cx="2459982" cy="246221"/>
          </a:xfrm>
        </p:grpSpPr>
        <p:sp>
          <p:nvSpPr>
            <p:cNvPr id="14" name="TextBox 13"/>
            <p:cNvSpPr txBox="1"/>
            <p:nvPr/>
          </p:nvSpPr>
          <p:spPr>
            <a:xfrm>
              <a:off x="294331" y="1196077"/>
              <a:ext cx="2459982" cy="215444"/>
            </a:xfrm>
            <a:prstGeom prst="rect">
              <a:avLst/>
            </a:prstGeom>
            <a:noFill/>
          </p:spPr>
          <p:txBody>
            <a:bodyPr wrap="square" lIns="0" tIns="0" rIns="0" bIns="0" rtlCol="0" anchor="b" anchorCtr="0">
              <a:spAutoFit/>
            </a:bodyPr>
            <a:lstStyle/>
            <a:p>
              <a:r>
                <a:rPr lang="en-US" sz="1400" b="1" dirty="0" smtClean="0"/>
                <a:t>What it is</a:t>
              </a:r>
              <a:endParaRPr lang="en-US" sz="1400" b="1" dirty="0"/>
            </a:p>
          </p:txBody>
        </p:sp>
        <p:cxnSp>
          <p:nvCxnSpPr>
            <p:cNvPr id="15" name="Straight Connector 14"/>
            <p:cNvCxnSpPr/>
            <p:nvPr/>
          </p:nvCxnSpPr>
          <p:spPr>
            <a:xfrm>
              <a:off x="294331" y="1442298"/>
              <a:ext cx="2459982" cy="0"/>
            </a:xfrm>
            <a:prstGeom prst="line">
              <a:avLst/>
            </a:prstGeom>
            <a:ln w="12700">
              <a:solidFill>
                <a:schemeClr val="accent1">
                  <a:lumMod val="25000"/>
                </a:schemeClr>
              </a:solidFill>
            </a:ln>
          </p:spPr>
          <p:style>
            <a:lnRef idx="1">
              <a:schemeClr val="accent1"/>
            </a:lnRef>
            <a:fillRef idx="0">
              <a:schemeClr val="accent1"/>
            </a:fillRef>
            <a:effectRef idx="0">
              <a:schemeClr val="accent1"/>
            </a:effectRef>
            <a:fontRef idx="minor">
              <a:schemeClr val="tx1"/>
            </a:fontRef>
          </p:style>
        </p:cxnSp>
      </p:grpSp>
      <p:sp>
        <p:nvSpPr>
          <p:cNvPr id="16" name="Content Placeholder 2"/>
          <p:cNvSpPr txBox="1">
            <a:spLocks/>
          </p:cNvSpPr>
          <p:nvPr/>
        </p:nvSpPr>
        <p:spPr bwMode="auto">
          <a:xfrm>
            <a:off x="4574518" y="3303657"/>
            <a:ext cx="3506144"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895350" rtl="0" fontAlgn="base">
              <a:spcBef>
                <a:spcPct val="0"/>
              </a:spcBef>
              <a:spcAft>
                <a:spcPct val="0"/>
              </a:spcAft>
              <a:buClr>
                <a:schemeClr val="tx2"/>
              </a:buClr>
              <a:defRPr sz="1600">
                <a:solidFill>
                  <a:schemeClr val="tx1"/>
                </a:solidFill>
                <a:latin typeface="+mn-lt"/>
                <a:ea typeface="+mn-ea"/>
                <a:cs typeface="+mn-cs"/>
              </a:defRPr>
            </a:lvl1pPr>
            <a:lvl2pPr marL="193675" indent="-192088" algn="l" defTabSz="895350" rtl="0" fontAlgn="base">
              <a:spcBef>
                <a:spcPct val="0"/>
              </a:spcBef>
              <a:spcAft>
                <a:spcPct val="0"/>
              </a:spcAft>
              <a:buClr>
                <a:schemeClr val="tx2"/>
              </a:buClr>
              <a:buSzPct val="125000"/>
              <a:buFont typeface="Arial" charset="0"/>
              <a:buChar char="▪"/>
              <a:defRPr sz="1600">
                <a:solidFill>
                  <a:schemeClr val="tx1"/>
                </a:solidFill>
                <a:latin typeface="+mn-lt"/>
              </a:defRPr>
            </a:lvl2pPr>
            <a:lvl3pPr marL="457200" indent="-261938"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3pPr>
            <a:lvl4pPr marL="614363" indent="-155575"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4pPr>
            <a:lvl5pPr marL="7461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5pPr>
            <a:lvl6pPr marL="12033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6pPr>
            <a:lvl7pPr marL="16605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7pPr>
            <a:lvl8pPr marL="21177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8pPr>
            <a:lvl9pPr marL="25749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9pPr>
          </a:lstStyle>
          <a:p>
            <a:pPr lvl="1"/>
            <a:r>
              <a:rPr lang="en-US" sz="1400" dirty="0" smtClean="0"/>
              <a:t>Differs </a:t>
            </a:r>
            <a:r>
              <a:rPr lang="en-US" sz="1400" dirty="0"/>
              <a:t>from Determination of Need reviews by </a:t>
            </a:r>
            <a:r>
              <a:rPr lang="en-US" sz="1400" dirty="0" smtClean="0"/>
              <a:t>the Massachusetts Department of Public Health and antitrust or other law enforcement review by </a:t>
            </a:r>
            <a:r>
              <a:rPr lang="en-US" sz="1400" dirty="0"/>
              <a:t>state or federal </a:t>
            </a:r>
            <a:r>
              <a:rPr lang="en-US" sz="1400" dirty="0" smtClean="0"/>
              <a:t>agencies</a:t>
            </a:r>
            <a:endParaRPr lang="en-US" sz="1400" dirty="0"/>
          </a:p>
        </p:txBody>
      </p:sp>
      <p:grpSp>
        <p:nvGrpSpPr>
          <p:cNvPr id="17" name="Group 16"/>
          <p:cNvGrpSpPr/>
          <p:nvPr/>
        </p:nvGrpSpPr>
        <p:grpSpPr>
          <a:xfrm>
            <a:off x="4542825" y="3057436"/>
            <a:ext cx="3506144" cy="246221"/>
            <a:chOff x="294331" y="1196077"/>
            <a:chExt cx="2459982" cy="246221"/>
          </a:xfrm>
        </p:grpSpPr>
        <p:sp>
          <p:nvSpPr>
            <p:cNvPr id="18" name="TextBox 17"/>
            <p:cNvSpPr txBox="1"/>
            <p:nvPr/>
          </p:nvSpPr>
          <p:spPr>
            <a:xfrm>
              <a:off x="294331" y="1196077"/>
              <a:ext cx="2459982" cy="215444"/>
            </a:xfrm>
            <a:prstGeom prst="rect">
              <a:avLst/>
            </a:prstGeom>
            <a:noFill/>
          </p:spPr>
          <p:txBody>
            <a:bodyPr wrap="square" lIns="0" tIns="0" rIns="0" bIns="0" rtlCol="0" anchor="b" anchorCtr="0">
              <a:spAutoFit/>
            </a:bodyPr>
            <a:lstStyle/>
            <a:p>
              <a:r>
                <a:rPr lang="en-US" sz="1400" b="1" dirty="0" smtClean="0"/>
                <a:t>What it is not</a:t>
              </a:r>
              <a:endParaRPr lang="en-US" sz="1400" b="1" dirty="0"/>
            </a:p>
          </p:txBody>
        </p:sp>
        <p:cxnSp>
          <p:nvCxnSpPr>
            <p:cNvPr id="19" name="Straight Connector 18"/>
            <p:cNvCxnSpPr/>
            <p:nvPr/>
          </p:nvCxnSpPr>
          <p:spPr>
            <a:xfrm>
              <a:off x="294331" y="1442298"/>
              <a:ext cx="2459982" cy="0"/>
            </a:xfrm>
            <a:prstGeom prst="line">
              <a:avLst/>
            </a:prstGeom>
            <a:ln w="12700">
              <a:solidFill>
                <a:schemeClr val="accent1">
                  <a:lumMod val="2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4574518" y="4572000"/>
            <a:ext cx="3506144" cy="231606"/>
            <a:chOff x="294331" y="1334576"/>
            <a:chExt cx="2459982" cy="231606"/>
          </a:xfrm>
        </p:grpSpPr>
        <p:sp>
          <p:nvSpPr>
            <p:cNvPr id="21" name="TextBox 20"/>
            <p:cNvSpPr txBox="1"/>
            <p:nvPr/>
          </p:nvSpPr>
          <p:spPr>
            <a:xfrm>
              <a:off x="294331" y="1334576"/>
              <a:ext cx="2459982" cy="215444"/>
            </a:xfrm>
            <a:prstGeom prst="rect">
              <a:avLst/>
            </a:prstGeom>
            <a:noFill/>
          </p:spPr>
          <p:txBody>
            <a:bodyPr wrap="square" lIns="0" tIns="0" rIns="0" bIns="0" rtlCol="0" anchor="b" anchorCtr="0">
              <a:spAutoFit/>
            </a:bodyPr>
            <a:lstStyle/>
            <a:p>
              <a:r>
                <a:rPr lang="en-US" sz="1400" b="1" dirty="0" smtClean="0"/>
                <a:t>Update on CMIRs</a:t>
              </a:r>
              <a:endParaRPr lang="en-US" sz="1400" b="1" dirty="0"/>
            </a:p>
          </p:txBody>
        </p:sp>
        <p:cxnSp>
          <p:nvCxnSpPr>
            <p:cNvPr id="22" name="Straight Connector 21"/>
            <p:cNvCxnSpPr/>
            <p:nvPr/>
          </p:nvCxnSpPr>
          <p:spPr>
            <a:xfrm>
              <a:off x="294331" y="1566182"/>
              <a:ext cx="2459982" cy="0"/>
            </a:xfrm>
            <a:prstGeom prst="line">
              <a:avLst/>
            </a:prstGeom>
            <a:ln w="12700">
              <a:solidFill>
                <a:schemeClr val="accent1">
                  <a:lumMod val="25000"/>
                </a:schemeClr>
              </a:solidFill>
            </a:ln>
          </p:spPr>
          <p:style>
            <a:lnRef idx="1">
              <a:schemeClr val="accent1"/>
            </a:lnRef>
            <a:fillRef idx="0">
              <a:schemeClr val="accent1"/>
            </a:fillRef>
            <a:effectRef idx="0">
              <a:schemeClr val="accent1"/>
            </a:effectRef>
            <a:fontRef idx="minor">
              <a:schemeClr val="tx1"/>
            </a:fontRef>
          </p:style>
        </p:cxnSp>
      </p:grpSp>
      <p:sp>
        <p:nvSpPr>
          <p:cNvPr id="23" name="Content Placeholder 2"/>
          <p:cNvSpPr txBox="1">
            <a:spLocks/>
          </p:cNvSpPr>
          <p:nvPr/>
        </p:nvSpPr>
        <p:spPr bwMode="auto">
          <a:xfrm>
            <a:off x="4584043" y="4872276"/>
            <a:ext cx="3506144"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895350" rtl="0" fontAlgn="base">
              <a:spcBef>
                <a:spcPct val="0"/>
              </a:spcBef>
              <a:spcAft>
                <a:spcPct val="0"/>
              </a:spcAft>
              <a:buClr>
                <a:schemeClr val="tx2"/>
              </a:buClr>
              <a:defRPr sz="1600">
                <a:solidFill>
                  <a:schemeClr val="tx1"/>
                </a:solidFill>
                <a:latin typeface="+mn-lt"/>
                <a:ea typeface="+mn-ea"/>
                <a:cs typeface="+mn-cs"/>
              </a:defRPr>
            </a:lvl1pPr>
            <a:lvl2pPr marL="193675" indent="-192088" algn="l" defTabSz="895350" rtl="0" fontAlgn="base">
              <a:spcBef>
                <a:spcPct val="0"/>
              </a:spcBef>
              <a:spcAft>
                <a:spcPct val="0"/>
              </a:spcAft>
              <a:buClr>
                <a:schemeClr val="tx2"/>
              </a:buClr>
              <a:buSzPct val="125000"/>
              <a:buFont typeface="Arial" charset="0"/>
              <a:buChar char="▪"/>
              <a:defRPr sz="1600">
                <a:solidFill>
                  <a:schemeClr val="tx1"/>
                </a:solidFill>
                <a:latin typeface="+mn-lt"/>
              </a:defRPr>
            </a:lvl2pPr>
            <a:lvl3pPr marL="457200" indent="-261938"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3pPr>
            <a:lvl4pPr marL="614363" indent="-155575" algn="l" defTabSz="895350" rtl="0" fontAlgn="base">
              <a:spcBef>
                <a:spcPct val="0"/>
              </a:spcBef>
              <a:spcAft>
                <a:spcPct val="0"/>
              </a:spcAft>
              <a:buClr>
                <a:schemeClr val="tx2"/>
              </a:buClr>
              <a:buSzPct val="120000"/>
              <a:buFont typeface="Arial" charset="0"/>
              <a:buChar char="▫"/>
              <a:defRPr sz="1600">
                <a:solidFill>
                  <a:schemeClr val="tx1"/>
                </a:solidFill>
                <a:latin typeface="+mn-lt"/>
              </a:defRPr>
            </a:lvl4pPr>
            <a:lvl5pPr marL="7461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5pPr>
            <a:lvl6pPr marL="12033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6pPr>
            <a:lvl7pPr marL="16605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7pPr>
            <a:lvl8pPr marL="21177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8pPr>
            <a:lvl9pPr marL="2574925" indent="-130175" algn="l" defTabSz="895350" rtl="0" fontAlgn="base">
              <a:spcBef>
                <a:spcPct val="0"/>
              </a:spcBef>
              <a:spcAft>
                <a:spcPct val="0"/>
              </a:spcAft>
              <a:buClr>
                <a:schemeClr val="tx2"/>
              </a:buClr>
              <a:buSzPct val="89000"/>
              <a:buFont typeface="Arial" charset="0"/>
              <a:buChar char="-"/>
              <a:defRPr sz="1600">
                <a:solidFill>
                  <a:schemeClr val="tx1"/>
                </a:solidFill>
                <a:latin typeface="+mn-lt"/>
              </a:defRPr>
            </a:lvl9pPr>
          </a:lstStyle>
          <a:p>
            <a:pPr lvl="1"/>
            <a:r>
              <a:rPr lang="en-US" sz="1400" b="1" dirty="0" smtClean="0"/>
              <a:t>Three</a:t>
            </a:r>
            <a:r>
              <a:rPr lang="en-US" sz="1400" dirty="0" smtClean="0"/>
              <a:t> CMIR Reports</a:t>
            </a:r>
          </a:p>
          <a:p>
            <a:pPr lvl="2"/>
            <a:r>
              <a:rPr lang="en-US" sz="1400" dirty="0" smtClean="0"/>
              <a:t>Partners/South Shore/Harbor Med. Assoc.</a:t>
            </a:r>
          </a:p>
          <a:p>
            <a:pPr lvl="2"/>
            <a:r>
              <a:rPr lang="en-US" sz="1400" dirty="0" smtClean="0"/>
              <a:t>Partners/Hallmark Health System</a:t>
            </a:r>
          </a:p>
          <a:p>
            <a:pPr lvl="2"/>
            <a:r>
              <a:rPr lang="en-US" sz="1400" dirty="0" err="1" smtClean="0"/>
              <a:t>Lahey</a:t>
            </a:r>
            <a:r>
              <a:rPr lang="en-US" sz="1400" dirty="0" smtClean="0"/>
              <a:t>/Winchester Hospital</a:t>
            </a:r>
          </a:p>
          <a:p>
            <a:pPr lvl="2"/>
            <a:endParaRPr lang="en-US" sz="1400" dirty="0" smtClean="0"/>
          </a:p>
          <a:p>
            <a:pPr lvl="1"/>
            <a:r>
              <a:rPr lang="en-US" sz="1400" dirty="0" smtClean="0"/>
              <a:t>Nearly </a:t>
            </a:r>
            <a:r>
              <a:rPr lang="en-US" sz="1400" b="1" dirty="0" smtClean="0"/>
              <a:t>30</a:t>
            </a:r>
            <a:r>
              <a:rPr lang="en-US" sz="1400" dirty="0" smtClean="0"/>
              <a:t> Notices of Material Change filed</a:t>
            </a:r>
          </a:p>
          <a:p>
            <a:pPr lvl="1"/>
            <a:endParaRPr lang="en-US" sz="1400" dirty="0"/>
          </a:p>
          <a:p>
            <a:pPr lvl="1"/>
            <a:r>
              <a:rPr lang="en-US" sz="1400" dirty="0" smtClean="0"/>
              <a:t>Updated regulations September 2014</a:t>
            </a:r>
          </a:p>
        </p:txBody>
      </p:sp>
    </p:spTree>
    <p:extLst>
      <p:ext uri="{BB962C8B-B14F-4D97-AF65-F5344CB8AC3E}">
        <p14:creationId xmlns:p14="http://schemas.microsoft.com/office/powerpoint/2010/main" val="30137244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Summary</a:t>
            </a:r>
            <a:endParaRPr lang="en-US" sz="3600" dirty="0"/>
          </a:p>
        </p:txBody>
      </p:sp>
      <p:sp>
        <p:nvSpPr>
          <p:cNvPr id="3" name="Content Placeholder 2"/>
          <p:cNvSpPr>
            <a:spLocks noGrp="1"/>
          </p:cNvSpPr>
          <p:nvPr>
            <p:ph idx="1"/>
          </p:nvPr>
        </p:nvSpPr>
        <p:spPr/>
        <p:txBody>
          <a:bodyPr/>
          <a:lstStyle/>
          <a:p>
            <a:pPr>
              <a:spcBef>
                <a:spcPts val="1000"/>
              </a:spcBef>
              <a:buClr>
                <a:schemeClr val="tx2">
                  <a:lumMod val="50000"/>
                </a:schemeClr>
              </a:buClr>
            </a:pPr>
            <a:r>
              <a:rPr lang="en-US" sz="2400" dirty="0" smtClean="0"/>
              <a:t>Substantial progress has been made in Chapter 224 implementation since the law’s passage</a:t>
            </a:r>
            <a:endParaRPr lang="en-US" sz="2400" dirty="0"/>
          </a:p>
          <a:p>
            <a:pPr>
              <a:spcBef>
                <a:spcPts val="1000"/>
              </a:spcBef>
              <a:buClr>
                <a:schemeClr val="tx2">
                  <a:lumMod val="50000"/>
                </a:schemeClr>
              </a:buClr>
            </a:pPr>
            <a:r>
              <a:rPr lang="en-US" sz="2400" dirty="0" smtClean="0"/>
              <a:t>Several important milestones will be reached before the end of this calendar year </a:t>
            </a: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29</a:t>
            </a:fld>
            <a:endParaRPr lang="en-US" dirty="0"/>
          </a:p>
        </p:txBody>
      </p:sp>
    </p:spTree>
    <p:extLst>
      <p:ext uri="{BB962C8B-B14F-4D97-AF65-F5344CB8AC3E}">
        <p14:creationId xmlns:p14="http://schemas.microsoft.com/office/powerpoint/2010/main" val="3799571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Upcoming Milestones </a:t>
            </a:r>
            <a:endParaRPr lang="en-US" sz="3600" dirty="0"/>
          </a:p>
        </p:txBody>
      </p:sp>
      <p:sp>
        <p:nvSpPr>
          <p:cNvPr id="3" name="Content Placeholder 2"/>
          <p:cNvSpPr>
            <a:spLocks noGrp="1"/>
          </p:cNvSpPr>
          <p:nvPr>
            <p:ph idx="1"/>
          </p:nvPr>
        </p:nvSpPr>
        <p:spPr/>
        <p:txBody>
          <a:bodyPr>
            <a:normAutofit fontScale="92500" lnSpcReduction="20000"/>
          </a:bodyPr>
          <a:lstStyle/>
          <a:p>
            <a:pPr marL="114288" indent="0">
              <a:buClr>
                <a:schemeClr val="tx2">
                  <a:lumMod val="50000"/>
                </a:schemeClr>
              </a:buClr>
              <a:buNone/>
            </a:pPr>
            <a:r>
              <a:rPr lang="en-US" sz="2400" dirty="0" smtClean="0"/>
              <a:t>September:</a:t>
            </a:r>
          </a:p>
          <a:p>
            <a:pPr>
              <a:buClr>
                <a:schemeClr val="tx2">
                  <a:lumMod val="50000"/>
                </a:schemeClr>
              </a:buClr>
            </a:pPr>
            <a:r>
              <a:rPr lang="en-US" dirty="0" smtClean="0"/>
              <a:t>RBPO </a:t>
            </a:r>
            <a:r>
              <a:rPr lang="en-US" dirty="0"/>
              <a:t>Regulation f</a:t>
            </a:r>
            <a:r>
              <a:rPr lang="en-US" dirty="0" smtClean="0"/>
              <a:t>iled with Secretary </a:t>
            </a:r>
            <a:r>
              <a:rPr lang="en-US" dirty="0"/>
              <a:t>of Commonwealth </a:t>
            </a:r>
            <a:r>
              <a:rPr lang="en-US" dirty="0" smtClean="0"/>
              <a:t>(8/15</a:t>
            </a:r>
            <a:r>
              <a:rPr lang="en-US" dirty="0"/>
              <a:t>) </a:t>
            </a:r>
            <a:endParaRPr lang="en-US" i="1" dirty="0"/>
          </a:p>
          <a:p>
            <a:pPr lvl="1">
              <a:buClr>
                <a:schemeClr val="tx2">
                  <a:lumMod val="50000"/>
                </a:schemeClr>
              </a:buClr>
            </a:pPr>
            <a:r>
              <a:rPr lang="en-US" dirty="0"/>
              <a:t>Risk Certificate Waiver Application DUE – September 30, 2014 </a:t>
            </a:r>
            <a:endParaRPr lang="en-US" i="1" dirty="0"/>
          </a:p>
          <a:p>
            <a:pPr>
              <a:buClr>
                <a:schemeClr val="tx2">
                  <a:lumMod val="50000"/>
                </a:schemeClr>
              </a:buClr>
            </a:pPr>
            <a:r>
              <a:rPr lang="en-US" dirty="0"/>
              <a:t>Announcement of performance against benchmark (9/2)</a:t>
            </a:r>
          </a:p>
          <a:p>
            <a:pPr>
              <a:buClr>
                <a:schemeClr val="tx2">
                  <a:lumMod val="50000"/>
                </a:schemeClr>
              </a:buClr>
            </a:pPr>
            <a:r>
              <a:rPr lang="en-US" dirty="0" smtClean="0"/>
              <a:t>Final </a:t>
            </a:r>
            <a:r>
              <a:rPr lang="en-US" dirty="0"/>
              <a:t>CMIR Report on Partners/Hallmark (9/3)</a:t>
            </a:r>
            <a:r>
              <a:rPr lang="en-US" dirty="0" smtClean="0"/>
              <a:t> </a:t>
            </a:r>
          </a:p>
          <a:p>
            <a:pPr>
              <a:buClr>
                <a:schemeClr val="tx2">
                  <a:lumMod val="50000"/>
                </a:schemeClr>
              </a:buClr>
            </a:pPr>
            <a:r>
              <a:rPr lang="en-US" dirty="0"/>
              <a:t>IRBO </a:t>
            </a:r>
            <a:r>
              <a:rPr lang="en-US" dirty="0" smtClean="0"/>
              <a:t>milestone</a:t>
            </a:r>
          </a:p>
          <a:p>
            <a:pPr marL="114288" indent="0">
              <a:buClr>
                <a:schemeClr val="tx2">
                  <a:lumMod val="50000"/>
                </a:schemeClr>
              </a:buClr>
              <a:buNone/>
            </a:pPr>
            <a:endParaRPr lang="en-US" dirty="0" smtClean="0"/>
          </a:p>
          <a:p>
            <a:pPr marL="114288" indent="0">
              <a:buClr>
                <a:schemeClr val="tx2">
                  <a:lumMod val="50000"/>
                </a:schemeClr>
              </a:buClr>
              <a:buNone/>
            </a:pPr>
            <a:endParaRPr lang="en-US" sz="2400" dirty="0" smtClean="0"/>
          </a:p>
          <a:p>
            <a:pPr marL="114288" indent="0">
              <a:buClr>
                <a:schemeClr val="tx2">
                  <a:lumMod val="50000"/>
                </a:schemeClr>
              </a:buClr>
              <a:buNone/>
            </a:pPr>
            <a:r>
              <a:rPr lang="en-US" sz="2400" dirty="0" smtClean="0"/>
              <a:t>October:</a:t>
            </a:r>
          </a:p>
          <a:p>
            <a:pPr>
              <a:buClr>
                <a:schemeClr val="tx2">
                  <a:lumMod val="50000"/>
                </a:schemeClr>
              </a:buClr>
            </a:pPr>
            <a:r>
              <a:rPr lang="en-US" dirty="0" smtClean="0"/>
              <a:t>Cost Trends Hearing (10/6-10/7)</a:t>
            </a:r>
          </a:p>
          <a:p>
            <a:pPr>
              <a:buClr>
                <a:schemeClr val="tx2">
                  <a:lumMod val="50000"/>
                </a:schemeClr>
              </a:buClr>
            </a:pPr>
            <a:r>
              <a:rPr lang="en-US" dirty="0" smtClean="0"/>
              <a:t>RPO registration opens (10/1)</a:t>
            </a:r>
          </a:p>
          <a:p>
            <a:pPr>
              <a:buClr>
                <a:schemeClr val="tx2">
                  <a:lumMod val="50000"/>
                </a:schemeClr>
              </a:buClr>
            </a:pPr>
            <a:r>
              <a:rPr lang="en-US" dirty="0" smtClean="0"/>
              <a:t>SIM grant redesign completed</a:t>
            </a:r>
          </a:p>
          <a:p>
            <a:pPr>
              <a:buClr>
                <a:schemeClr val="tx2">
                  <a:lumMod val="50000"/>
                </a:schemeClr>
              </a:buClr>
            </a:pPr>
            <a:r>
              <a:rPr lang="en-US" dirty="0" smtClean="0"/>
              <a:t>Payers must provide real-time cost estimates to consumers</a:t>
            </a:r>
          </a:p>
          <a:p>
            <a:pPr>
              <a:buClr>
                <a:schemeClr val="tx2">
                  <a:lumMod val="50000"/>
                </a:schemeClr>
              </a:buClr>
            </a:pPr>
            <a:r>
              <a:rPr lang="en-US" dirty="0" smtClean="0"/>
              <a:t>Public Payer Commission report completed</a:t>
            </a:r>
          </a:p>
          <a:p>
            <a:pPr marL="114288" indent="0">
              <a:buClr>
                <a:schemeClr val="tx2">
                  <a:lumMod val="50000"/>
                </a:schemeClr>
              </a:buClr>
              <a:buNone/>
            </a:pPr>
            <a:r>
              <a:rPr lang="en-US" sz="2400" dirty="0"/>
              <a:t>	</a:t>
            </a:r>
            <a:endParaRPr lang="en-US" sz="2400" dirty="0" smtClean="0"/>
          </a:p>
          <a:p>
            <a:pPr marL="114288" indent="0">
              <a:buClr>
                <a:schemeClr val="tx2">
                  <a:lumMod val="50000"/>
                </a:schemeClr>
              </a:buClr>
              <a:buNone/>
            </a:pPr>
            <a:endParaRPr lang="en-US" sz="2400" dirty="0" smtClean="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30</a:t>
            </a:fld>
            <a:endParaRPr lang="en-US" dirty="0"/>
          </a:p>
        </p:txBody>
      </p:sp>
    </p:spTree>
    <p:extLst>
      <p:ext uri="{BB962C8B-B14F-4D97-AF65-F5344CB8AC3E}">
        <p14:creationId xmlns:p14="http://schemas.microsoft.com/office/powerpoint/2010/main" val="281116620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Upcoming </a:t>
            </a:r>
            <a:r>
              <a:rPr lang="en-US" sz="3600" dirty="0"/>
              <a:t>M</a:t>
            </a:r>
            <a:r>
              <a:rPr lang="en-US" sz="3600" dirty="0" smtClean="0"/>
              <a:t>ilestones</a:t>
            </a:r>
            <a:endParaRPr lang="en-US" sz="3600" dirty="0"/>
          </a:p>
        </p:txBody>
      </p:sp>
      <p:sp>
        <p:nvSpPr>
          <p:cNvPr id="3" name="Content Placeholder 2"/>
          <p:cNvSpPr>
            <a:spLocks noGrp="1"/>
          </p:cNvSpPr>
          <p:nvPr>
            <p:ph idx="1"/>
          </p:nvPr>
        </p:nvSpPr>
        <p:spPr/>
        <p:txBody>
          <a:bodyPr/>
          <a:lstStyle/>
          <a:p>
            <a:pPr marL="114288" indent="0">
              <a:buClr>
                <a:schemeClr val="tx2">
                  <a:lumMod val="50000"/>
                </a:schemeClr>
              </a:buClr>
              <a:buNone/>
            </a:pPr>
            <a:r>
              <a:rPr lang="en-US" sz="2400" dirty="0" smtClean="0"/>
              <a:t>December:</a:t>
            </a:r>
          </a:p>
          <a:p>
            <a:pPr>
              <a:buClr>
                <a:schemeClr val="tx2">
                  <a:lumMod val="50000"/>
                </a:schemeClr>
              </a:buClr>
            </a:pPr>
            <a:r>
              <a:rPr lang="en-US" sz="2400" dirty="0" smtClean="0"/>
              <a:t>Consumer Website</a:t>
            </a:r>
          </a:p>
          <a:p>
            <a:pPr>
              <a:buClr>
                <a:schemeClr val="tx2">
                  <a:lumMod val="50000"/>
                </a:schemeClr>
              </a:buClr>
            </a:pPr>
            <a:r>
              <a:rPr lang="en-US" sz="2400" dirty="0" smtClean="0"/>
              <a:t>Cost Trends Report</a:t>
            </a:r>
          </a:p>
          <a:p>
            <a:pPr>
              <a:buClr>
                <a:schemeClr val="tx2">
                  <a:lumMod val="50000"/>
                </a:schemeClr>
              </a:buClr>
            </a:pPr>
            <a:r>
              <a:rPr lang="en-US" sz="2400" dirty="0" smtClean="0"/>
              <a:t>State Health Plan completed</a:t>
            </a:r>
          </a:p>
          <a:p>
            <a:pPr>
              <a:buClr>
                <a:schemeClr val="tx2">
                  <a:lumMod val="50000"/>
                </a:schemeClr>
              </a:buClr>
            </a:pPr>
            <a:r>
              <a:rPr lang="en-US" sz="2400" dirty="0" smtClean="0"/>
              <a:t>Betsy Lehman Center event</a:t>
            </a:r>
          </a:p>
          <a:p>
            <a:pPr>
              <a:buClr>
                <a:schemeClr val="tx2">
                  <a:lumMod val="50000"/>
                </a:schemeClr>
              </a:buClr>
            </a:pPr>
            <a:r>
              <a:rPr lang="en-US" sz="2400" dirty="0"/>
              <a:t>RBPO Regulation</a:t>
            </a:r>
          </a:p>
          <a:p>
            <a:pPr marL="571500" lvl="1" indent="1588">
              <a:buClr>
                <a:schemeClr val="tx2">
                  <a:lumMod val="50000"/>
                </a:schemeClr>
              </a:buClr>
            </a:pPr>
            <a:r>
              <a:rPr lang="en-US" sz="1700" dirty="0"/>
              <a:t>Risk Certificate </a:t>
            </a:r>
            <a:r>
              <a:rPr lang="en-US" sz="1700" dirty="0" smtClean="0"/>
              <a:t>Application </a:t>
            </a:r>
            <a:r>
              <a:rPr lang="en-US" sz="1700" dirty="0"/>
              <a:t>DUE – December 15, 2014</a:t>
            </a:r>
            <a:endParaRPr lang="en-US" sz="1700" i="1" dirty="0"/>
          </a:p>
          <a:p>
            <a:pPr>
              <a:buClr>
                <a:schemeClr val="tx2">
                  <a:lumMod val="50000"/>
                </a:schemeClr>
              </a:buClr>
            </a:pPr>
            <a:endParaRPr lang="en-US" sz="2400" dirty="0" smtClean="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pPr marL="114288" indent="0">
              <a:buClr>
                <a:schemeClr val="tx2">
                  <a:lumMod val="50000"/>
                </a:schemeClr>
              </a:buClr>
              <a:buNone/>
            </a:pPr>
            <a:endParaRPr lang="en-US" sz="2400" dirty="0"/>
          </a:p>
          <a:p>
            <a:endParaRPr lang="en-US" dirty="0"/>
          </a:p>
        </p:txBody>
      </p:sp>
      <p:sp>
        <p:nvSpPr>
          <p:cNvPr id="4" name="Slide Number Placeholder 3"/>
          <p:cNvSpPr>
            <a:spLocks noGrp="1"/>
          </p:cNvSpPr>
          <p:nvPr>
            <p:ph type="sldNum" sz="quarter" idx="12"/>
          </p:nvPr>
        </p:nvSpPr>
        <p:spPr/>
        <p:txBody>
          <a:bodyPr/>
          <a:lstStyle/>
          <a:p>
            <a:fld id="{FF632770-BA79-4C9F-8706-E53B0EB9A605}" type="slidenum">
              <a:rPr lang="en-US" smtClean="0"/>
              <a:pPr/>
              <a:t>31</a:t>
            </a:fld>
            <a:endParaRPr lang="en-US" dirty="0"/>
          </a:p>
        </p:txBody>
      </p:sp>
    </p:spTree>
    <p:extLst>
      <p:ext uri="{BB962C8B-B14F-4D97-AF65-F5344CB8AC3E}">
        <p14:creationId xmlns:p14="http://schemas.microsoft.com/office/powerpoint/2010/main" val="29671981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1169</TotalTime>
  <Words>3053</Words>
  <Application>Microsoft Office PowerPoint</Application>
  <PresentationFormat>On-screen Show (4:3)</PresentationFormat>
  <Paragraphs>423</Paragraphs>
  <Slides>31</Slides>
  <Notes>20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Adjacency</vt:lpstr>
      <vt:lpstr>Chapter 224 Implementation Update</vt:lpstr>
      <vt:lpstr>Chapter 224 Overview</vt:lpstr>
      <vt:lpstr>Implementation Status</vt:lpstr>
      <vt:lpstr>Key Topics</vt:lpstr>
      <vt:lpstr>Key Topics</vt:lpstr>
      <vt:lpstr>Measurement of Cost Growth</vt:lpstr>
      <vt:lpstr>Cost Trends Hearings and Reports</vt:lpstr>
      <vt:lpstr>Cost Trends Hearings and Reports</vt:lpstr>
      <vt:lpstr>Key Topics</vt:lpstr>
      <vt:lpstr>Registration of Provider Organizations (RPO) Program</vt:lpstr>
      <vt:lpstr>RBPO Certification Program</vt:lpstr>
      <vt:lpstr>Key Topics</vt:lpstr>
      <vt:lpstr>APM Adoption</vt:lpstr>
      <vt:lpstr>GIC IRBO Development Structure*</vt:lpstr>
      <vt:lpstr>PowerPoint Presentation</vt:lpstr>
      <vt:lpstr>Bending The Cost Curve - IRBO Program Goals </vt:lpstr>
      <vt:lpstr>GIC Experience in Achieving Benchmarks</vt:lpstr>
      <vt:lpstr>HPC Investments: CHART Phase 1</vt:lpstr>
      <vt:lpstr>Prevention and Wellness Trust</vt:lpstr>
      <vt:lpstr>  </vt:lpstr>
      <vt:lpstr>Key Topics</vt:lpstr>
      <vt:lpstr>Behavioral Health</vt:lpstr>
      <vt:lpstr>HPC’s Behavioral Health Agenda</vt:lpstr>
      <vt:lpstr>DOI: Mental Health Parity</vt:lpstr>
      <vt:lpstr>PowerPoint Presentation</vt:lpstr>
      <vt:lpstr>Health Planning - DPH</vt:lpstr>
      <vt:lpstr>Key Topics</vt:lpstr>
      <vt:lpstr>Cost and Market Impact Reviews</vt:lpstr>
      <vt:lpstr>Summary</vt:lpstr>
      <vt:lpstr>Upcoming Milestones </vt:lpstr>
      <vt:lpstr>Upcoming Milestones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Affordable Care Act Implementation Update</dc:title>
  <dc:creator>Hague, Ashley C (CCA)</dc:creator>
  <cp:lastModifiedBy>Erin McAleer</cp:lastModifiedBy>
  <cp:revision>105</cp:revision>
  <cp:lastPrinted>2013-09-05T13:53:42Z</cp:lastPrinted>
  <dcterms:created xsi:type="dcterms:W3CDTF">2013-09-05T13:06:20Z</dcterms:created>
  <dcterms:modified xsi:type="dcterms:W3CDTF">2015-01-05T15:51:50Z</dcterms:modified>
</cp:coreProperties>
</file>