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53" r:id="rId1"/>
  </p:sldMasterIdLst>
  <p:notesMasterIdLst>
    <p:notesMasterId r:id="rId22"/>
  </p:notesMasterIdLst>
  <p:handoutMasterIdLst>
    <p:handoutMasterId r:id="rId23"/>
  </p:handoutMasterIdLst>
  <p:sldIdLst>
    <p:sldId id="286" r:id="rId2"/>
    <p:sldId id="415" r:id="rId3"/>
    <p:sldId id="416" r:id="rId4"/>
    <p:sldId id="432" r:id="rId5"/>
    <p:sldId id="426" r:id="rId6"/>
    <p:sldId id="430" r:id="rId7"/>
    <p:sldId id="429" r:id="rId8"/>
    <p:sldId id="433" r:id="rId9"/>
    <p:sldId id="418" r:id="rId10"/>
    <p:sldId id="431" r:id="rId11"/>
    <p:sldId id="424" r:id="rId12"/>
    <p:sldId id="419" r:id="rId13"/>
    <p:sldId id="422" r:id="rId14"/>
    <p:sldId id="478" r:id="rId15"/>
    <p:sldId id="420" r:id="rId16"/>
    <p:sldId id="479" r:id="rId17"/>
    <p:sldId id="480" r:id="rId18"/>
    <p:sldId id="421" r:id="rId19"/>
    <p:sldId id="427" r:id="rId20"/>
    <p:sldId id="428" r:id="rId21"/>
  </p:sldIdLst>
  <p:sldSz cx="9144000" cy="6858000" type="screen4x3"/>
  <p:notesSz cx="7010400" cy="92233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472"/>
    <a:srgbClr val="4F81BD"/>
    <a:srgbClr val="DDECFF"/>
    <a:srgbClr val="CCFFFF"/>
    <a:srgbClr val="A6A6A6"/>
    <a:srgbClr val="CAE2FF"/>
    <a:srgbClr val="000099"/>
    <a:srgbClr val="7ABC32"/>
    <a:srgbClr val="A20000"/>
    <a:srgbClr val="9CC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8168" autoAdjust="0"/>
    <p:restoredTop sz="89199" autoAdjust="0"/>
  </p:normalViewPr>
  <p:slideViewPr>
    <p:cSldViewPr snapToGrid="0">
      <p:cViewPr varScale="1">
        <p:scale>
          <a:sx n="119" d="100"/>
          <a:sy n="11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04"/>
    </p:cViewPr>
  </p:sorterViewPr>
  <p:notesViewPr>
    <p:cSldViewPr snapToGrid="0">
      <p:cViewPr varScale="1">
        <p:scale>
          <a:sx n="97" d="100"/>
          <a:sy n="97" d="100"/>
        </p:scale>
        <p:origin x="-3564" y="-84"/>
      </p:cViewPr>
      <p:guideLst>
        <p:guide orient="horz" pos="2905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" y="0"/>
            <a:ext cx="3036888" cy="46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30" y="0"/>
            <a:ext cx="3036888" cy="46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" y="8760316"/>
            <a:ext cx="3036888" cy="46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30" y="8760316"/>
            <a:ext cx="3036888" cy="46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8A979A40-05F5-4659-AB65-CEF66FB05F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5742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" y="0"/>
            <a:ext cx="3036888" cy="46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938" tIns="46469" rIns="92938" bIns="46469" numCol="1" anchor="t" anchorCtr="0" compatLnSpc="1">
            <a:prstTxWarp prst="textNoShape">
              <a:avLst/>
            </a:prstTxWarp>
          </a:bodyPr>
          <a:lstStyle>
            <a:lvl1pPr defTabSz="930275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30" y="0"/>
            <a:ext cx="3036888" cy="46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938" tIns="46469" rIns="92938" bIns="46469" numCol="1" anchor="t" anchorCtr="0" compatLnSpc="1">
            <a:prstTxWarp prst="textNoShape">
              <a:avLst/>
            </a:prstTxWarp>
          </a:bodyPr>
          <a:lstStyle>
            <a:lvl1pPr algn="r" defTabSz="930275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0150" y="692150"/>
            <a:ext cx="4610100" cy="3457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1740"/>
            <a:ext cx="5607050" cy="4150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938" tIns="46469" rIns="92938" bIns="464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5" y="8760316"/>
            <a:ext cx="3036888" cy="46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938" tIns="46469" rIns="92938" bIns="46469" numCol="1" anchor="b" anchorCtr="0" compatLnSpc="1">
            <a:prstTxWarp prst="textNoShape">
              <a:avLst/>
            </a:prstTxWarp>
          </a:bodyPr>
          <a:lstStyle>
            <a:lvl1pPr defTabSz="930275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30" y="8760316"/>
            <a:ext cx="3036888" cy="46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938" tIns="46469" rIns="92938" bIns="46469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>
                <a:cs typeface="+mn-cs"/>
              </a:defRPr>
            </a:lvl1pPr>
          </a:lstStyle>
          <a:p>
            <a:pPr>
              <a:defRPr/>
            </a:pPr>
            <a:fld id="{DFC0FFBD-298B-4C54-B0F3-60365288CA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7656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02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302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302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302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302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302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0852EF-B7DE-468F-A18A-FA863B6A6B38}" type="slidenum">
              <a:rPr lang="en-US" smtClean="0"/>
              <a:pPr eaLnBrk="1" hangingPunct="1"/>
              <a:t>0</a:t>
            </a:fld>
            <a:endParaRPr lang="en-US" dirty="0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1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2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1200" dirty="0" smtClean="0">
                <a:latin typeface="Calibri" panose="020F0502020204030204" pitchFamily="34" charset="0"/>
              </a:rPr>
              <a:t>Invest:</a:t>
            </a:r>
          </a:p>
          <a:p>
            <a:pPr marL="234950" lvl="1" indent="-114300" defTabSz="48895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Align business and IT to identify and initiate projects</a:t>
            </a:r>
          </a:p>
          <a:p>
            <a:pPr marL="234950" lvl="1" indent="-114300" defTabSz="48895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Evaluate expected constituent impact and ROI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dirty="0" smtClean="0">
                <a:latin typeface="Calibri" panose="020F0502020204030204" pitchFamily="34" charset="0"/>
              </a:rPr>
              <a:t>Execute:</a:t>
            </a:r>
          </a:p>
          <a:p>
            <a:pPr marL="234950" lvl="1" indent="-114300" defTabSz="48895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Procure quickly, fairly, and efficiently</a:t>
            </a:r>
          </a:p>
          <a:p>
            <a:pPr marL="234950" lvl="1" indent="-114300" defTabSz="48895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Implement with strong, steady oversight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dirty="0" smtClean="0">
                <a:latin typeface="Calibri" panose="020F0502020204030204" pitchFamily="34" charset="0"/>
              </a:rPr>
              <a:t>Protect:</a:t>
            </a:r>
          </a:p>
          <a:p>
            <a:pPr marL="285750" indent="-285750">
              <a:buFontTx/>
              <a:buChar char="-"/>
            </a:pPr>
            <a:r>
              <a:rPr lang="en-US" sz="1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Ensure consistent financial and technological  support </a:t>
            </a:r>
          </a:p>
          <a:p>
            <a:pPr marL="285750" indent="-285750">
              <a:buFontTx/>
              <a:buChar char="-"/>
            </a:pPr>
            <a:r>
              <a:rPr lang="en-US" sz="1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Continually work to ensure security of constituent and state information and systems</a:t>
            </a:r>
            <a:endParaRPr lang="en-US" sz="1200" dirty="0" smtClean="0"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C0FFBD-298B-4C54-B0F3-60365288CA4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7909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4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5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800100" marR="0" lvl="2" indent="0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SzTx/>
              <a:buFont typeface="Courier New" panose="02070309020205020404" pitchFamily="49" charset="0"/>
              <a:buNone/>
              <a:tabLst/>
              <a:defRPr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CASE tool in place; automates creation of business case for proposed projects.  Used to develop FY15 capital plan and for ongoing project health checks</a:t>
            </a:r>
            <a:endParaRPr lang="en-US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6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800100" lvl="2" indent="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Courier New" panose="02070309020205020404" pitchFamily="49" charset="0"/>
              <a:buNone/>
              <a:defRPr/>
            </a:pPr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DCF - </a:t>
            </a: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Experience gained implementing mobile device management, enterprise-wide policies around mobility, and security for mobile.</a:t>
            </a:r>
            <a:r>
              <a:rPr lang="en-US" baseline="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  </a:t>
            </a: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Close working relationship with HHS.</a:t>
            </a:r>
          </a:p>
          <a:p>
            <a:pPr marL="800100" marR="0" lvl="2" indent="0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SzTx/>
              <a:buFont typeface="Courier New" panose="02070309020205020404" pitchFamily="49" charset="0"/>
              <a:buNone/>
              <a:tabLst/>
              <a:defRPr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HIX - </a:t>
            </a:r>
            <a:r>
              <a:rPr lang="en-US" sz="12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Assessment of all Secretariat project management offices; design of new EPMO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C0FFBD-298B-4C54-B0F3-60365288CA4C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790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8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9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4659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11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Image above is hyperlinked to MassIT / MassChallenge</a:t>
            </a:r>
            <a:r>
              <a:rPr lang="en-US" sz="1400" baseline="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video on YouTube</a:t>
            </a:r>
            <a:r>
              <a:rPr lang="en-US" sz="1400" baseline="0" dirty="0" smtClean="0">
                <a:solidFill>
                  <a:schemeClr val="bg1">
                    <a:lumMod val="50000"/>
                  </a:schemeClr>
                </a:solidFill>
              </a:rPr>
              <a:t> at:</a:t>
            </a:r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 https://www.youtube.com/watch?v=rER0RojWSgw</a:t>
            </a:r>
          </a:p>
          <a:p>
            <a:pPr eaLnBrk="1" hangingPunct="1">
              <a:defRPr/>
            </a:pP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12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13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We are taking our new activist role to the streets.  Or at least, to the cities and towns of the Commonwealth.   ;)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And in addition to our long-standing partnership with MBI, we are now actively engaging with the MassTech Collaborative, the Mass Tech Leadership Council, regional planning councils, academia, and the private sector.  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endParaRPr lang="en-US" sz="1200" b="1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We are building on the work that ITD started a couple years ago with a liaison to municipalities… 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For the first time, we have a team of people focusing on supporting and meeting the technology needs of municipalities. 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Our Deputy Commonwealth CIO, Karthik Viswanathan, is leading this team – called the 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Office of Municipal &amp; School Technology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.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The creation of this team dramatically increases our capacity to work with and support municipalities.  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They are on the front line of connecting us at the state with our counterparts in cities and towns.   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And they are already building on existing relationships and offerings to help serve communities in a meaningful way.  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This summer, the state legislature passed a </a:t>
            </a:r>
            <a:r>
              <a:rPr lang="en-US" sz="1200" i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billion-dollar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IT bond bill to support critical technology investments over the coming three years.  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 key element of that bond bill is that $38 million dollars are dedicated to enhancing technology in schools.  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Our team will be working directly with our state education folks and school districts to make that happen.  </a:t>
            </a:r>
            <a:endParaRPr lang="en-US" sz="105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342900" lvl="1" indent="0" eaLnBrk="0" hangingPunct="0">
              <a:spcBef>
                <a:spcPts val="600"/>
              </a:spcBef>
              <a:spcAft>
                <a:spcPts val="600"/>
              </a:spcAft>
              <a:buClr>
                <a:srgbClr val="0033CC"/>
              </a:buClr>
              <a:buFont typeface="Arial" charset="0"/>
              <a:buNone/>
              <a:defRPr/>
            </a:pPr>
            <a:endParaRPr lang="en-US" sz="1800" dirty="0" smtClean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14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lvl="1" indent="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None/>
              <a:defRPr/>
            </a:pP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Use</a:t>
            </a:r>
            <a:r>
              <a:rPr lang="en-US" sz="2400" baseline="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 meaningful information to…</a:t>
            </a:r>
            <a:endParaRPr lang="en-US" sz="2400" dirty="0" smtClean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804863" lvl="2" indent="-28575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Courier New" panose="02070309020205020404" pitchFamily="49" charset="0"/>
              <a:buChar char="o"/>
              <a:defRPr/>
            </a:pPr>
            <a:r>
              <a:rPr lang="en-US" sz="16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Continually enhance services</a:t>
            </a:r>
          </a:p>
          <a:p>
            <a:pPr marL="804863" lvl="2" indent="-28575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Courier New" panose="02070309020205020404" pitchFamily="49" charset="0"/>
              <a:buChar char="o"/>
              <a:defRPr/>
            </a:pPr>
            <a:r>
              <a:rPr lang="en-US" sz="16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Measure effectiveness of policies &amp; services, and inform future direction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17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18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r>
              <a:rPr lang="en-US" sz="14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In closing…</a:t>
            </a:r>
          </a:p>
          <a:p>
            <a:pPr lvl="0"/>
            <a:r>
              <a:rPr lang="en-US" sz="14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I am pleased to say that I am optimistic about what we can achieve when we work together.  </a:t>
            </a:r>
          </a:p>
          <a:p>
            <a:pPr lvl="0"/>
            <a:r>
              <a:rPr lang="en-US" sz="14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By collaborating at the state and local levels, and across public and private entities, we can better serve residents and support business across the Commonwealth.  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00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001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EED87DD-D054-4CA6-BD46-7CF5F9AEB8B3}" type="slidenum">
              <a:rPr lang="en-US" sz="1800" smtClean="0">
                <a:solidFill>
                  <a:srgbClr val="000000"/>
                </a:solidFill>
              </a:rPr>
              <a:pPr/>
              <a:t>19</a:t>
            </a:fld>
            <a:endParaRPr lang="en-US" sz="1800" dirty="0" smtClean="0">
              <a:solidFill>
                <a:srgbClr val="000000"/>
              </a:solidFill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0" y="747713"/>
            <a:ext cx="9144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pic>
        <p:nvPicPr>
          <p:cNvPr id="4" name="Picture 8" descr="The Commonwealth of Massachusetts state se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1125538"/>
            <a:ext cx="1434716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Line 10"/>
          <p:cNvSpPr>
            <a:spLocks noChangeShapeType="1"/>
          </p:cNvSpPr>
          <p:nvPr/>
        </p:nvSpPr>
        <p:spPr bwMode="auto">
          <a:xfrm>
            <a:off x="2065338" y="1165225"/>
            <a:ext cx="14287" cy="4557713"/>
          </a:xfrm>
          <a:prstGeom prst="line">
            <a:avLst/>
          </a:prstGeom>
          <a:noFill/>
          <a:ln w="9525">
            <a:solidFill>
              <a:srgbClr val="00347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2443163" y="3752850"/>
            <a:ext cx="5722937" cy="0"/>
          </a:xfrm>
          <a:prstGeom prst="line">
            <a:avLst/>
          </a:prstGeom>
          <a:noFill/>
          <a:ln w="9525">
            <a:solidFill>
              <a:srgbClr val="00347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" name="Text Box 14"/>
          <p:cNvSpPr txBox="1">
            <a:spLocks noChangeArrowheads="1"/>
          </p:cNvSpPr>
          <p:nvPr userDrawn="1"/>
        </p:nvSpPr>
        <p:spPr bwMode="auto">
          <a:xfrm>
            <a:off x="2349500" y="3892550"/>
            <a:ext cx="6629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b="0" dirty="0" smtClean="0">
                <a:latin typeface="Calibri" panose="020F0502020204030204" pitchFamily="34" charset="0"/>
              </a:rPr>
              <a:t>Massachusetts Office of Information Technology</a:t>
            </a:r>
          </a:p>
          <a:p>
            <a:pPr eaLnBrk="1" hangingPunct="1">
              <a:defRPr/>
            </a:pPr>
            <a:r>
              <a:rPr lang="en-US" sz="1800" b="0" dirty="0" smtClean="0">
                <a:latin typeface="Calibri" panose="020F0502020204030204" pitchFamily="34" charset="0"/>
              </a:rPr>
              <a:t>Executive Office for Administration and Finance</a:t>
            </a:r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2385785" y="1143000"/>
            <a:ext cx="6105525" cy="1397000"/>
          </a:xfrm>
        </p:spPr>
        <p:txBody>
          <a:bodyPr anchor="t"/>
          <a:lstStyle>
            <a:lvl1pPr>
              <a:spcAft>
                <a:spcPct val="25000"/>
              </a:spcAft>
              <a:defRPr sz="3600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noProof="0" dirty="0" smtClean="0"/>
              <a:t>Click to edit Master title style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032" y="2702443"/>
            <a:ext cx="2134486" cy="100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74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715" y="1099458"/>
            <a:ext cx="8382000" cy="4525963"/>
          </a:xfrm>
        </p:spPr>
        <p:txBody>
          <a:bodyPr/>
          <a:lstStyle>
            <a:lvl1pPr>
              <a:defRPr sz="2800">
                <a:latin typeface="Calibri" panose="020F0502020204030204" pitchFamily="34" charset="0"/>
              </a:defRPr>
            </a:lvl1pPr>
            <a:lvl2pPr>
              <a:defRPr sz="2400">
                <a:latin typeface="Calibri" panose="020F0502020204030204" pitchFamily="34" charset="0"/>
              </a:defRPr>
            </a:lvl2pPr>
            <a:lvl3pPr>
              <a:defRPr sz="2000">
                <a:latin typeface="Calibri" panose="020F0502020204030204" pitchFamily="34" charset="0"/>
              </a:defRPr>
            </a:lvl3pPr>
            <a:lvl4pPr>
              <a:defRPr sz="1800">
                <a:latin typeface="Calibri" panose="020F0502020204030204" pitchFamily="34" charset="0"/>
              </a:defRPr>
            </a:lvl4pPr>
            <a:lvl5pPr>
              <a:defRPr sz="1600"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D5A70-9105-4B45-989F-F468DCD31F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58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13981"/>
            <a:ext cx="4114800" cy="4525963"/>
          </a:xfrm>
        </p:spPr>
        <p:txBody>
          <a:bodyPr/>
          <a:lstStyle>
            <a:lvl1pPr>
              <a:defRPr sz="2800">
                <a:latin typeface="Calibri" panose="020F0502020204030204" pitchFamily="34" charset="0"/>
              </a:defRPr>
            </a:lvl1pPr>
            <a:lvl2pPr>
              <a:defRPr sz="2400">
                <a:latin typeface="Calibri" panose="020F0502020204030204" pitchFamily="34" charset="0"/>
              </a:defRPr>
            </a:lvl2pPr>
            <a:lvl3pPr>
              <a:defRPr sz="2000">
                <a:latin typeface="Calibri" panose="020F0502020204030204" pitchFamily="34" charset="0"/>
              </a:defRPr>
            </a:lvl3pPr>
            <a:lvl4pPr>
              <a:defRPr sz="1800">
                <a:latin typeface="Calibri" panose="020F0502020204030204" pitchFamily="34" charset="0"/>
              </a:defRPr>
            </a:lvl4pPr>
            <a:lvl5pPr>
              <a:defRPr sz="1800">
                <a:latin typeface="Calibri" panose="020F050202020403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113981"/>
            <a:ext cx="4114800" cy="4525963"/>
          </a:xfrm>
        </p:spPr>
        <p:txBody>
          <a:bodyPr/>
          <a:lstStyle>
            <a:lvl1pPr>
              <a:defRPr sz="2800">
                <a:latin typeface="Calibri" panose="020F0502020204030204" pitchFamily="34" charset="0"/>
              </a:defRPr>
            </a:lvl1pPr>
            <a:lvl2pPr>
              <a:defRPr sz="2400">
                <a:latin typeface="Calibri" panose="020F0502020204030204" pitchFamily="34" charset="0"/>
              </a:defRPr>
            </a:lvl2pPr>
            <a:lvl3pPr>
              <a:defRPr sz="2000">
                <a:latin typeface="Calibri" panose="020F0502020204030204" pitchFamily="34" charset="0"/>
              </a:defRPr>
            </a:lvl3pPr>
            <a:lvl4pPr>
              <a:defRPr sz="1800">
                <a:latin typeface="Calibri" panose="020F0502020204030204" pitchFamily="34" charset="0"/>
              </a:defRPr>
            </a:lvl4pPr>
            <a:lvl5pPr>
              <a:defRPr sz="1800">
                <a:latin typeface="Calibri" panose="020F050202020403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CA2E8-5330-4D31-8C21-F2665C9CB3D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7660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881" y="323396"/>
            <a:ext cx="7734300" cy="517151"/>
          </a:xfrm>
        </p:spPr>
        <p:txBody>
          <a:bodyPr/>
          <a:lstStyle>
            <a:lvl1pPr>
              <a:defRPr>
                <a:solidFill>
                  <a:srgbClr val="00347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8704489" y="6516007"/>
            <a:ext cx="365760" cy="182880"/>
          </a:xfrm>
        </p:spPr>
        <p:txBody>
          <a:bodyPr anchor="ctr"/>
          <a:lstStyle>
            <a:lvl1pPr>
              <a:defRPr sz="800" i="0">
                <a:solidFill>
                  <a:srgbClr val="000000"/>
                </a:solidFill>
                <a:latin typeface="+mj-lt"/>
              </a:defRPr>
            </a:lvl1pPr>
          </a:lstStyle>
          <a:p>
            <a:pPr>
              <a:defRPr/>
            </a:pPr>
            <a:fld id="{FFF8257E-6A41-46FD-8523-4D1F8C7B71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0169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14338" y="377377"/>
            <a:ext cx="7734300" cy="53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8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3820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75790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10425" y="6594475"/>
            <a:ext cx="1933575" cy="26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+mn-lt"/>
                <a:cs typeface="+mn-cs"/>
              </a:defRPr>
            </a:lvl1pPr>
          </a:lstStyle>
          <a:p>
            <a:pPr>
              <a:defRPr/>
            </a:pPr>
            <a:fld id="{3FC1D5CE-2FD3-4951-9C20-A22B305E2A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1" name="Line 32"/>
          <p:cNvSpPr>
            <a:spLocks noChangeShapeType="1"/>
          </p:cNvSpPr>
          <p:nvPr/>
        </p:nvSpPr>
        <p:spPr bwMode="auto">
          <a:xfrm>
            <a:off x="444500" y="843878"/>
            <a:ext cx="8415338" cy="1587"/>
          </a:xfrm>
          <a:prstGeom prst="line">
            <a:avLst/>
          </a:prstGeom>
          <a:noFill/>
          <a:ln w="9525">
            <a:solidFill>
              <a:srgbClr val="00347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7" r:id="rId1"/>
    <p:sldLayoutId id="2147484185" r:id="rId2"/>
    <p:sldLayoutId id="2147484187" r:id="rId3"/>
    <p:sldLayoutId id="2147484203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0">
          <a:solidFill>
            <a:srgbClr val="00347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33CC"/>
          </a:solidFill>
          <a:latin typeface="Verdan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33CC"/>
          </a:solidFill>
          <a:latin typeface="Verdan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33CC"/>
          </a:solidFill>
          <a:latin typeface="Verdan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33CC"/>
          </a:solidFill>
          <a:latin typeface="Verdan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0033CC"/>
          </a:solidFill>
          <a:latin typeface="Verdan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0033CC"/>
          </a:solidFill>
          <a:latin typeface="Verdan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0033CC"/>
          </a:solidFill>
          <a:latin typeface="Verdan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0033CC"/>
          </a:solidFill>
          <a:latin typeface="Verdana" pitchFamily="34" charset="0"/>
          <a:cs typeface="Arial" charset="0"/>
        </a:defRPr>
      </a:lvl9pPr>
    </p:titleStyle>
    <p:bodyStyle>
      <a:lvl1pPr marL="228600" indent="-228600" algn="l" rtl="0" eaLnBrk="0" fontAlgn="base" hangingPunct="0">
        <a:spcBef>
          <a:spcPct val="100000"/>
        </a:spcBef>
        <a:spcAft>
          <a:spcPct val="0"/>
        </a:spcAft>
        <a:buClr>
          <a:srgbClr val="003472"/>
        </a:buClr>
        <a:buFont typeface="Verdana" panose="020B0604030504040204" pitchFamily="34" charset="0"/>
        <a:buChar char="•"/>
        <a:defRPr sz="2800" b="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576263" indent="-233363" algn="l" rtl="0" eaLnBrk="0" fontAlgn="base" hangingPunct="0">
        <a:spcBef>
          <a:spcPct val="20000"/>
        </a:spcBef>
        <a:spcAft>
          <a:spcPct val="0"/>
        </a:spcAft>
        <a:buClr>
          <a:srgbClr val="003472"/>
        </a:buClr>
        <a:buFont typeface="Arial" charset="0"/>
        <a:buChar char="–"/>
        <a:defRPr sz="2400">
          <a:solidFill>
            <a:schemeClr val="tx1"/>
          </a:solidFill>
          <a:latin typeface="Calibri" panose="020F0502020204030204" pitchFamily="34" charset="0"/>
          <a:cs typeface="+mn-cs"/>
        </a:defRPr>
      </a:lvl2pPr>
      <a:lvl3pPr marL="914400" indent="-223838" algn="l" rtl="0" eaLnBrk="0" fontAlgn="base" hangingPunct="0">
        <a:spcBef>
          <a:spcPct val="20000"/>
        </a:spcBef>
        <a:spcAft>
          <a:spcPct val="0"/>
        </a:spcAft>
        <a:buClr>
          <a:srgbClr val="003472"/>
        </a:buClr>
        <a:buFont typeface="Courier New" panose="02070309020205020404" pitchFamily="49" charset="0"/>
        <a:buChar char="o"/>
        <a:defRPr sz="2000">
          <a:solidFill>
            <a:schemeClr val="tx1"/>
          </a:solidFill>
          <a:latin typeface="Calibri" panose="020F0502020204030204" pitchFamily="34" charset="0"/>
          <a:cs typeface="+mn-cs"/>
        </a:defRPr>
      </a:lvl3pPr>
      <a:lvl4pPr marL="1262063" indent="-233363" algn="l" rtl="0" eaLnBrk="0" fontAlgn="base" hangingPunct="0">
        <a:spcBef>
          <a:spcPct val="20000"/>
        </a:spcBef>
        <a:spcAft>
          <a:spcPct val="0"/>
        </a:spcAft>
        <a:buClr>
          <a:srgbClr val="003472"/>
        </a:buClr>
        <a:buChar char="–"/>
        <a:defRPr sz="1800">
          <a:solidFill>
            <a:schemeClr val="tx1"/>
          </a:solidFill>
          <a:latin typeface="Calibri" panose="020F0502020204030204" pitchFamily="34" charset="0"/>
          <a:cs typeface="+mn-cs"/>
        </a:defRPr>
      </a:lvl4pPr>
      <a:lvl5pPr marL="1600200" indent="-223838" algn="l" rtl="0" eaLnBrk="0" fontAlgn="base" hangingPunct="0">
        <a:spcBef>
          <a:spcPct val="20000"/>
        </a:spcBef>
        <a:spcAft>
          <a:spcPct val="0"/>
        </a:spcAft>
        <a:buClr>
          <a:srgbClr val="003472"/>
        </a:buClr>
        <a:buChar char="»"/>
        <a:defRPr sz="1600">
          <a:solidFill>
            <a:schemeClr val="tx1"/>
          </a:solidFill>
          <a:latin typeface="Calibri" panose="020F0502020204030204" pitchFamily="34" charset="0"/>
          <a:cs typeface="+mn-cs"/>
        </a:defRPr>
      </a:lvl5pPr>
      <a:lvl6pPr marL="2057400" indent="-223838" algn="l" rtl="0" fontAlgn="base">
        <a:spcBef>
          <a:spcPct val="20000"/>
        </a:spcBef>
        <a:spcAft>
          <a:spcPct val="0"/>
        </a:spcAft>
        <a:buClr>
          <a:srgbClr val="0033CC"/>
        </a:buClr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514600" indent="-223838" algn="l" rtl="0" fontAlgn="base">
        <a:spcBef>
          <a:spcPct val="20000"/>
        </a:spcBef>
        <a:spcAft>
          <a:spcPct val="0"/>
        </a:spcAft>
        <a:buClr>
          <a:srgbClr val="0033CC"/>
        </a:buClr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2971800" indent="-223838" algn="l" rtl="0" fontAlgn="base">
        <a:spcBef>
          <a:spcPct val="20000"/>
        </a:spcBef>
        <a:spcAft>
          <a:spcPct val="0"/>
        </a:spcAft>
        <a:buClr>
          <a:srgbClr val="0033CC"/>
        </a:buClr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429000" indent="-223838" algn="l" rtl="0" fontAlgn="base">
        <a:spcBef>
          <a:spcPct val="20000"/>
        </a:spcBef>
        <a:spcAft>
          <a:spcPct val="0"/>
        </a:spcAft>
        <a:buClr>
          <a:srgbClr val="0033CC"/>
        </a:buClr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arknow.me/index.html" TargetMode="External"/><Relationship Id="rId13" Type="http://schemas.openxmlformats.org/officeDocument/2006/relationships/image" Target="../media/image17.jpeg"/><Relationship Id="rId18" Type="http://schemas.openxmlformats.org/officeDocument/2006/relationships/image" Target="../media/image21.png"/><Relationship Id="rId26" Type="http://schemas.openxmlformats.org/officeDocument/2006/relationships/image" Target="../media/image27.png"/><Relationship Id="rId3" Type="http://schemas.openxmlformats.org/officeDocument/2006/relationships/hyperlink" Target="http://www.phishingguardian.com/" TargetMode="External"/><Relationship Id="rId21" Type="http://schemas.openxmlformats.org/officeDocument/2006/relationships/hyperlink" Target="https://www.reserveagame.com/" TargetMode="External"/><Relationship Id="rId7" Type="http://schemas.openxmlformats.org/officeDocument/2006/relationships/image" Target="../media/image13.png"/><Relationship Id="rId12" Type="http://schemas.openxmlformats.org/officeDocument/2006/relationships/image" Target="../media/image16.png"/><Relationship Id="rId17" Type="http://schemas.openxmlformats.org/officeDocument/2006/relationships/image" Target="../media/image20.png"/><Relationship Id="rId25" Type="http://schemas.openxmlformats.org/officeDocument/2006/relationships/hyperlink" Target="http://www.twiagemed.com/" TargetMode="External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29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24" Type="http://schemas.openxmlformats.org/officeDocument/2006/relationships/image" Target="../media/image26.png"/><Relationship Id="rId5" Type="http://schemas.openxmlformats.org/officeDocument/2006/relationships/hyperlink" Target="http://masschallenge.org/startups/2014/profile/campustap1" TargetMode="External"/><Relationship Id="rId15" Type="http://schemas.openxmlformats.org/officeDocument/2006/relationships/hyperlink" Target="http://www.kinems.com/" TargetMode="External"/><Relationship Id="rId23" Type="http://schemas.openxmlformats.org/officeDocument/2006/relationships/image" Target="../media/image25.png"/><Relationship Id="rId28" Type="http://schemas.openxmlformats.org/officeDocument/2006/relationships/image" Target="../media/image29.jpeg"/><Relationship Id="rId10" Type="http://schemas.openxmlformats.org/officeDocument/2006/relationships/hyperlink" Target="http://getdimples.com/" TargetMode="External"/><Relationship Id="rId19" Type="http://schemas.openxmlformats.org/officeDocument/2006/relationships/image" Target="../media/image22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Relationship Id="rId14" Type="http://schemas.openxmlformats.org/officeDocument/2006/relationships/image" Target="../media/image18.png"/><Relationship Id="rId22" Type="http://schemas.openxmlformats.org/officeDocument/2006/relationships/image" Target="../media/image24.png"/><Relationship Id="rId27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ER0RojWSgw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chigan.gov/midashboard/0,1607,7-256-58084_58143_58194---,00.html" TargetMode="External"/><Relationship Id="rId5" Type="http://schemas.openxmlformats.org/officeDocument/2006/relationships/hyperlink" Target="http://www.michigan.gov/midashboard/0,1607,7-256-58084_58143_58206---,00.html" TargetMode="External"/><Relationship Id="rId4" Type="http://schemas.openxmlformats.org/officeDocument/2006/relationships/hyperlink" Target="http://www.michigan.gov/midashboard/0,1607,7-256-58084_58143_58106---,00.html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3.png"/><Relationship Id="rId5" Type="http://schemas.openxmlformats.org/officeDocument/2006/relationships/image" Target="../media/image42.jp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352675" y="1176792"/>
            <a:ext cx="6492240" cy="1535928"/>
          </a:xfrm>
        </p:spPr>
        <p:txBody>
          <a:bodyPr/>
          <a:lstStyle/>
          <a:p>
            <a:pPr eaLnBrk="1" hangingPunct="1">
              <a:spcBef>
                <a:spcPts val="5400"/>
              </a:spcBef>
              <a:spcAft>
                <a:spcPts val="600"/>
              </a:spcAft>
            </a:pPr>
            <a:r>
              <a:rPr lang="en-US" dirty="0" smtClean="0">
                <a:solidFill>
                  <a:srgbClr val="003472"/>
                </a:solidFill>
                <a:latin typeface="Calibri" pitchFamily="34" charset="0"/>
                <a:cs typeface="Calibri" pitchFamily="34" charset="0"/>
              </a:rPr>
              <a:t>Evolving IT at the Commonwealth</a:t>
            </a:r>
            <a:br>
              <a:rPr lang="en-US" dirty="0" smtClean="0">
                <a:solidFill>
                  <a:srgbClr val="003472"/>
                </a:solidFill>
                <a:latin typeface="Calibri" pitchFamily="34" charset="0"/>
                <a:cs typeface="Calibri" pitchFamily="34" charset="0"/>
              </a:rPr>
            </a:br>
            <a:r>
              <a:rPr lang="en-US" sz="2000" dirty="0" smtClean="0">
                <a:solidFill>
                  <a:srgbClr val="003472"/>
                </a:solidFill>
                <a:latin typeface="Calibri" pitchFamily="34" charset="0"/>
                <a:cs typeface="Calibri" pitchFamily="34" charset="0"/>
              </a:rPr>
              <a:t>Aligning </a:t>
            </a:r>
            <a:r>
              <a:rPr lang="en-US" sz="2000" dirty="0" smtClean="0">
                <a:cs typeface="Calibri" pitchFamily="34" charset="0"/>
              </a:rPr>
              <a:t>Business </a:t>
            </a:r>
            <a:r>
              <a:rPr lang="en-US" sz="2000" dirty="0">
                <a:cs typeface="Calibri" pitchFamily="34" charset="0"/>
              </a:rPr>
              <a:t>&amp; </a:t>
            </a:r>
            <a:r>
              <a:rPr lang="en-US" sz="2000" dirty="0" smtClean="0">
                <a:cs typeface="Calibri" pitchFamily="34" charset="0"/>
              </a:rPr>
              <a:t>Technology to Drive Positive </a:t>
            </a:r>
            <a:r>
              <a:rPr lang="en-US" sz="2000" dirty="0" smtClean="0">
                <a:solidFill>
                  <a:srgbClr val="003472"/>
                </a:solidFill>
                <a:latin typeface="Calibri" pitchFamily="34" charset="0"/>
                <a:cs typeface="Calibri" pitchFamily="34" charset="0"/>
              </a:rPr>
              <a:t>Change</a:t>
            </a:r>
            <a:endParaRPr lang="en-US" sz="2000" b="0" dirty="0">
              <a:solidFill>
                <a:srgbClr val="00347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52675" y="5045667"/>
            <a:ext cx="40716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" pitchFamily="34" charset="0"/>
                <a:cs typeface="Calibri" pitchFamily="34" charset="0"/>
              </a:rPr>
              <a:t>Bill Oates</a:t>
            </a:r>
          </a:p>
          <a:p>
            <a:r>
              <a:rPr lang="en-US" dirty="0">
                <a:latin typeface="Calibri" pitchFamily="34" charset="0"/>
                <a:cs typeface="Calibri" pitchFamily="34" charset="0"/>
              </a:rPr>
              <a:t>Commonwealth Chief Information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Officer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52675" y="2550909"/>
            <a:ext cx="190629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endParaRPr lang="en-US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dirty="0" smtClean="0">
                <a:solidFill>
                  <a:srgbClr val="003472"/>
                </a:solidFill>
                <a:latin typeface="Calibri" pitchFamily="34" charset="0"/>
                <a:cs typeface="Calibri" pitchFamily="34" charset="0"/>
              </a:rPr>
              <a:t>December 2, 2014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0525" y="241300"/>
            <a:ext cx="8345488" cy="531813"/>
          </a:xfrm>
        </p:spPr>
        <p:txBody>
          <a:bodyPr/>
          <a:lstStyle/>
          <a:p>
            <a:pPr eaLnBrk="1" hangingPunct="1"/>
            <a:r>
              <a:rPr lang="en-US" sz="2800" b="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Agenda</a:t>
            </a:r>
            <a:endParaRPr lang="en-US" sz="900" b="0" dirty="0" smtClean="0">
              <a:solidFill>
                <a:srgbClr val="92D05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5419" y="951582"/>
            <a:ext cx="7772400" cy="5211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Building </a:t>
            </a:r>
            <a:r>
              <a:rPr lang="en-US" sz="2400" dirty="0">
                <a:latin typeface="Calibri" pitchFamily="34" charset="0"/>
                <a:ea typeface="Verdana" pitchFamily="34" charset="0"/>
                <a:cs typeface="Calibri" pitchFamily="34" charset="0"/>
              </a:rPr>
              <a:t>on Our Strong Foundation </a:t>
            </a:r>
          </a:p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ea typeface="Verdana" pitchFamily="34" charset="0"/>
                <a:cs typeface="Calibri" pitchFamily="34" charset="0"/>
              </a:rPr>
              <a:t>Moving the Commonwealth </a:t>
            </a:r>
            <a:r>
              <a:rPr lang="en-US" sz="24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Forward</a:t>
            </a:r>
          </a:p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 </a:t>
            </a:r>
            <a:r>
              <a:rPr lang="en-US" sz="2400" dirty="0">
                <a:latin typeface="Calibri" pitchFamily="34" charset="0"/>
                <a:ea typeface="Verdana" pitchFamily="34" charset="0"/>
                <a:cs typeface="Calibri" pitchFamily="34" charset="0"/>
              </a:rPr>
              <a:t>Few Recent </a:t>
            </a:r>
            <a:r>
              <a:rPr lang="en-US" sz="24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Accomplishments </a:t>
            </a:r>
            <a:endParaRPr lang="en-US" sz="2400" dirty="0">
              <a:solidFill>
                <a:srgbClr val="C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ea typeface="Verdana" pitchFamily="34" charset="0"/>
                <a:cs typeface="Calibri" pitchFamily="34" charset="0"/>
              </a:rPr>
              <a:t>Our Focus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More Strategic Investments, Stronger </a:t>
            </a: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Oversight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Applying </a:t>
            </a: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Best Practices Across the Commonwealth 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Paving the Way for Innovation &amp; </a:t>
            </a: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Collaboration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Developing </a:t>
            </a: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a Culture of </a:t>
            </a: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Innovation</a:t>
            </a:r>
            <a:endParaRPr lang="en-US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The Municipal Opportunity</a:t>
            </a:r>
            <a:endParaRPr lang="en-US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Becoming Data Savvy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Modernizing </a:t>
            </a: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Our Approach to Recruiting</a:t>
            </a:r>
          </a:p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ea typeface="Verdana" pitchFamily="34" charset="0"/>
                <a:cs typeface="Calibri" pitchFamily="34" charset="0"/>
              </a:rPr>
              <a:t>Next Steps…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>
              <a:defRPr/>
            </a:pPr>
            <a:fld id="{FFF8257E-6A41-46FD-8523-4D1F8C7B712F}" type="slidenum">
              <a:rPr lang="en-US" smtClean="0"/>
              <a:pPr algn="ctr"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92808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234440" y="295114"/>
            <a:ext cx="6675120" cy="531813"/>
          </a:xfrm>
        </p:spPr>
        <p:txBody>
          <a:bodyPr/>
          <a:lstStyle/>
          <a:p>
            <a:pPr eaLnBrk="1" hangingPunct="1"/>
            <a:r>
              <a:rPr lang="en-US" sz="3600" dirty="0">
                <a:cs typeface="Calibri" pitchFamily="34" charset="0"/>
              </a:rPr>
              <a:t>Building on Our </a:t>
            </a:r>
            <a:r>
              <a:rPr lang="en-US" sz="3600" dirty="0" smtClean="0">
                <a:cs typeface="Calibri" pitchFamily="34" charset="0"/>
              </a:rPr>
              <a:t>Strong Foundation </a:t>
            </a:r>
            <a:endParaRPr lang="en-US" sz="3600" dirty="0">
              <a:cs typeface="Calibri" pitchFamily="34" charset="0"/>
            </a:endParaRPr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674924" y="6465587"/>
            <a:ext cx="314325" cy="277812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fld id="{77C1E848-66F6-4DB3-95D5-8B5CD0807D82}" type="slidenum">
              <a:rPr lang="en-US"/>
              <a:pPr algn="ctr"/>
              <a:t>2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62459" y="908572"/>
            <a:ext cx="8778240" cy="1205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A new approach to aligning business and technology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In response to challenges and unprecedented </a:t>
            </a: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scrutiny,</a:t>
            </a:r>
            <a:b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</a:b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the </a:t>
            </a: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Administration and Legislature took </a:t>
            </a: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steps………………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118128" y="3723446"/>
            <a:ext cx="6940311" cy="2590472"/>
            <a:chOff x="438898" y="2652771"/>
            <a:chExt cx="8415499" cy="3909633"/>
          </a:xfrm>
        </p:grpSpPr>
        <p:grpSp>
          <p:nvGrpSpPr>
            <p:cNvPr id="6" name="Group 41"/>
            <p:cNvGrpSpPr>
              <a:grpSpLocks/>
            </p:cNvGrpSpPr>
            <p:nvPr/>
          </p:nvGrpSpPr>
          <p:grpSpPr bwMode="auto">
            <a:xfrm>
              <a:off x="438898" y="2652771"/>
              <a:ext cx="8315325" cy="3354387"/>
              <a:chOff x="179" y="1517"/>
              <a:chExt cx="5418" cy="2113"/>
            </a:xfrm>
          </p:grpSpPr>
          <p:pic>
            <p:nvPicPr>
              <p:cNvPr id="16" name="Picture 4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05" y="1517"/>
                <a:ext cx="2592" cy="2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67" y="1950"/>
                <a:ext cx="2388" cy="10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9" y="1765"/>
                <a:ext cx="2528" cy="1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9" name="Straight Connector 14"/>
              <p:cNvCxnSpPr>
                <a:cxnSpLocks noChangeShapeType="1"/>
              </p:cNvCxnSpPr>
              <p:nvPr/>
            </p:nvCxnSpPr>
            <p:spPr bwMode="auto">
              <a:xfrm>
                <a:off x="378" y="1665"/>
                <a:ext cx="2304" cy="0"/>
              </a:xfrm>
              <a:prstGeom prst="line">
                <a:avLst/>
              </a:prstGeom>
              <a:noFill/>
              <a:ln w="19050" algn="ctr">
                <a:solidFill>
                  <a:srgbClr val="30477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0" name="TextBox 19"/>
              <p:cNvSpPr txBox="1">
                <a:spLocks noChangeArrowheads="1"/>
              </p:cNvSpPr>
              <p:nvPr/>
            </p:nvSpPr>
            <p:spPr bwMode="auto">
              <a:xfrm>
                <a:off x="846" y="1564"/>
                <a:ext cx="1193" cy="1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1400" b="1" dirty="0" smtClean="0">
                    <a:latin typeface="Verdana" pitchFamily="34" charset="0"/>
                  </a:rPr>
                  <a:t>Baseline</a:t>
                </a:r>
                <a:endParaRPr lang="en-US" sz="1400" b="1" dirty="0">
                  <a:latin typeface="Verdana" pitchFamily="34" charset="0"/>
                </a:endParaRPr>
              </a:p>
            </p:txBody>
          </p:sp>
          <p:cxnSp>
            <p:nvCxnSpPr>
              <p:cNvPr id="21" name="Straight Connector 14"/>
              <p:cNvCxnSpPr>
                <a:cxnSpLocks noChangeShapeType="1"/>
              </p:cNvCxnSpPr>
              <p:nvPr/>
            </p:nvCxnSpPr>
            <p:spPr bwMode="auto">
              <a:xfrm>
                <a:off x="3167" y="1660"/>
                <a:ext cx="2176" cy="5"/>
              </a:xfrm>
              <a:prstGeom prst="line">
                <a:avLst/>
              </a:prstGeom>
              <a:noFill/>
              <a:ln w="19050" algn="ctr">
                <a:solidFill>
                  <a:srgbClr val="30477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2" name="TextBox 21"/>
              <p:cNvSpPr txBox="1">
                <a:spLocks noChangeArrowheads="1"/>
              </p:cNvSpPr>
              <p:nvPr/>
            </p:nvSpPr>
            <p:spPr bwMode="auto">
              <a:xfrm>
                <a:off x="3870" y="1564"/>
                <a:ext cx="981" cy="19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/>
                <a:r>
                  <a:rPr lang="en-US" sz="1400" b="1" dirty="0">
                    <a:latin typeface="Verdana" pitchFamily="34" charset="0"/>
                  </a:rPr>
                  <a:t>Future</a:t>
                </a:r>
              </a:p>
            </p:txBody>
          </p:sp>
          <p:sp>
            <p:nvSpPr>
              <p:cNvPr id="23" name="Right Arrow 26"/>
              <p:cNvSpPr>
                <a:spLocks noChangeArrowheads="1"/>
              </p:cNvSpPr>
              <p:nvPr/>
            </p:nvSpPr>
            <p:spPr bwMode="auto">
              <a:xfrm>
                <a:off x="2538" y="2033"/>
                <a:ext cx="378" cy="390"/>
              </a:xfrm>
              <a:prstGeom prst="rightArrow">
                <a:avLst>
                  <a:gd name="adj1" fmla="val 50000"/>
                  <a:gd name="adj2" fmla="val 25000"/>
                </a:avLst>
              </a:prstGeom>
              <a:solidFill>
                <a:srgbClr val="002060"/>
              </a:solidFill>
              <a:ln w="38100" algn="ctr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 lIns="45720" rIns="45720" anchor="ctr">
                <a:spAutoFit/>
              </a:bodyPr>
              <a:lstStyle/>
              <a:p>
                <a:pPr algn="ctr" eaLnBrk="0" hangingPunct="0"/>
                <a:endParaRPr lang="en-US" sz="1600" dirty="0"/>
              </a:p>
            </p:txBody>
          </p:sp>
        </p:grpSp>
        <p:sp>
          <p:nvSpPr>
            <p:cNvPr id="8" name="Rectangle 7"/>
            <p:cNvSpPr/>
            <p:nvPr/>
          </p:nvSpPr>
          <p:spPr>
            <a:xfrm>
              <a:off x="438898" y="2664751"/>
              <a:ext cx="8415499" cy="3897653"/>
            </a:xfrm>
            <a:prstGeom prst="rect">
              <a:avLst/>
            </a:prstGeom>
            <a:noFill/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1462582" y="5307315"/>
              <a:ext cx="7071382" cy="1204372"/>
              <a:chOff x="1462582" y="5307315"/>
              <a:chExt cx="7071382" cy="1204372"/>
            </a:xfrm>
          </p:grpSpPr>
          <p:sp>
            <p:nvSpPr>
              <p:cNvPr id="10" name="Text Box 54"/>
              <p:cNvSpPr txBox="1">
                <a:spLocks noChangeArrowheads="1"/>
              </p:cNvSpPr>
              <p:nvPr/>
            </p:nvSpPr>
            <p:spPr bwMode="auto">
              <a:xfrm>
                <a:off x="1462582" y="5307315"/>
                <a:ext cx="7071382" cy="12043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marL="342900" indent="-3429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lvl="1" eaLnBrk="1" hangingPunct="1"/>
                <a:r>
                  <a:rPr lang="nl-NL" sz="1200" dirty="0" smtClean="0"/>
                  <a:t>60 Data </a:t>
                </a:r>
                <a:r>
                  <a:rPr lang="nl-NL" sz="1200" dirty="0"/>
                  <a:t>centers 			</a:t>
                </a:r>
                <a:r>
                  <a:rPr lang="nl-NL" sz="1200" dirty="0" smtClean="0"/>
                  <a:t>2 </a:t>
                </a:r>
                <a:r>
                  <a:rPr lang="nl-NL" sz="1200" dirty="0"/>
                  <a:t>Data centers </a:t>
                </a:r>
              </a:p>
              <a:p>
                <a:pPr lvl="1" eaLnBrk="1" hangingPunct="1"/>
                <a:r>
                  <a:rPr lang="nl-NL" sz="1200" dirty="0" smtClean="0"/>
                  <a:t>55 Desktop </a:t>
                </a:r>
                <a:r>
                  <a:rPr lang="nl-NL" sz="1200" dirty="0"/>
                  <a:t>groups 			8</a:t>
                </a:r>
                <a:r>
                  <a:rPr lang="nl-NL" sz="1200" dirty="0" smtClean="0"/>
                  <a:t> </a:t>
                </a:r>
                <a:r>
                  <a:rPr lang="nl-NL" sz="1200" dirty="0"/>
                  <a:t>Desktop </a:t>
                </a:r>
                <a:r>
                  <a:rPr lang="nl-NL" sz="1200" dirty="0" smtClean="0"/>
                  <a:t>groups</a:t>
                </a:r>
              </a:p>
              <a:p>
                <a:pPr lvl="1" eaLnBrk="1" hangingPunct="1"/>
                <a:r>
                  <a:rPr lang="nl-NL" sz="1200" dirty="0"/>
                  <a:t>43 Helpdesks			</a:t>
                </a:r>
                <a:r>
                  <a:rPr lang="nl-NL" sz="1200" dirty="0" smtClean="0"/>
                  <a:t>9 </a:t>
                </a:r>
                <a:r>
                  <a:rPr lang="nl-NL" sz="1200" dirty="0"/>
                  <a:t>Helpdesks</a:t>
                </a:r>
              </a:p>
              <a:p>
                <a:pPr lvl="1" eaLnBrk="1" hangingPunct="1"/>
                <a:r>
                  <a:rPr lang="nl-NL" sz="1200" dirty="0" smtClean="0"/>
                  <a:t>23 Email </a:t>
                </a:r>
                <a:r>
                  <a:rPr lang="nl-NL" sz="1200" dirty="0"/>
                  <a:t>systems 		 	</a:t>
                </a:r>
                <a:r>
                  <a:rPr lang="nl-NL" sz="1200" dirty="0" smtClean="0"/>
                  <a:t>1 </a:t>
                </a:r>
                <a:r>
                  <a:rPr lang="nl-NL" sz="1200" dirty="0"/>
                  <a:t>E</a:t>
                </a:r>
                <a:r>
                  <a:rPr lang="nl-NL" sz="1200" dirty="0" smtClean="0"/>
                  <a:t>mail </a:t>
                </a:r>
                <a:r>
                  <a:rPr lang="nl-NL" sz="1200" dirty="0"/>
                  <a:t>system </a:t>
                </a:r>
                <a:r>
                  <a:rPr lang="nl-NL" sz="1200" dirty="0" smtClean="0"/>
                  <a:t>  </a:t>
                </a:r>
              </a:p>
            </p:txBody>
          </p:sp>
          <p:sp>
            <p:nvSpPr>
              <p:cNvPr id="11" name="Line 56"/>
              <p:cNvSpPr>
                <a:spLocks noChangeShapeType="1"/>
              </p:cNvSpPr>
              <p:nvPr/>
            </p:nvSpPr>
            <p:spPr bwMode="auto">
              <a:xfrm>
                <a:off x="3713780" y="5446884"/>
                <a:ext cx="1513536" cy="117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2" name="Line 56"/>
              <p:cNvSpPr>
                <a:spLocks noChangeShapeType="1"/>
              </p:cNvSpPr>
              <p:nvPr/>
            </p:nvSpPr>
            <p:spPr bwMode="auto">
              <a:xfrm>
                <a:off x="3713780" y="5672054"/>
                <a:ext cx="1513536" cy="117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3" name="Line 56"/>
              <p:cNvSpPr>
                <a:spLocks noChangeShapeType="1"/>
              </p:cNvSpPr>
              <p:nvPr/>
            </p:nvSpPr>
            <p:spPr bwMode="auto">
              <a:xfrm>
                <a:off x="3713780" y="5897224"/>
                <a:ext cx="1513536" cy="117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" name="Line 56"/>
              <p:cNvSpPr>
                <a:spLocks noChangeShapeType="1"/>
              </p:cNvSpPr>
              <p:nvPr/>
            </p:nvSpPr>
            <p:spPr bwMode="auto">
              <a:xfrm>
                <a:off x="3713780" y="6122394"/>
                <a:ext cx="1513536" cy="107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5" name="Line 56"/>
              <p:cNvSpPr>
                <a:spLocks noChangeShapeType="1"/>
              </p:cNvSpPr>
              <p:nvPr/>
            </p:nvSpPr>
            <p:spPr bwMode="auto">
              <a:xfrm>
                <a:off x="3713780" y="6347462"/>
                <a:ext cx="1513536" cy="107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</p:grpSp>
      <p:sp>
        <p:nvSpPr>
          <p:cNvPr id="24" name="Rectangle 23"/>
          <p:cNvSpPr/>
          <p:nvPr/>
        </p:nvSpPr>
        <p:spPr>
          <a:xfrm>
            <a:off x="362459" y="2222890"/>
            <a:ext cx="8778240" cy="928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 </a:t>
            </a: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new way of working </a:t>
            </a: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together and </a:t>
            </a: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providing </a:t>
            </a: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services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MassIT is now an activist IT organization</a:t>
            </a:r>
            <a:endParaRPr lang="en-US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-29437" y="3260210"/>
            <a:ext cx="9235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defRPr/>
            </a:pP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Our </a:t>
            </a: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job: build </a:t>
            </a: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on the success of consolidation </a:t>
            </a: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&amp; recent reform</a:t>
            </a:r>
            <a:endParaRPr lang="en-US" sz="280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331" y="1358113"/>
            <a:ext cx="1781175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7468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39"/>
          <p:cNvSpPr/>
          <p:nvPr/>
        </p:nvSpPr>
        <p:spPr>
          <a:xfrm>
            <a:off x="4950463" y="1148086"/>
            <a:ext cx="2560320" cy="640080"/>
          </a:xfrm>
          <a:custGeom>
            <a:avLst/>
            <a:gdLst>
              <a:gd name="connsiteX0" fmla="*/ 0 w 3191865"/>
              <a:gd name="connsiteY0" fmla="*/ 0 h 968870"/>
              <a:gd name="connsiteX1" fmla="*/ 3191865 w 3191865"/>
              <a:gd name="connsiteY1" fmla="*/ 0 h 968870"/>
              <a:gd name="connsiteX2" fmla="*/ 3191865 w 3191865"/>
              <a:gd name="connsiteY2" fmla="*/ 968870 h 968870"/>
              <a:gd name="connsiteX3" fmla="*/ 0 w 3191865"/>
              <a:gd name="connsiteY3" fmla="*/ 968870 h 968870"/>
              <a:gd name="connsiteX4" fmla="*/ 0 w 3191865"/>
              <a:gd name="connsiteY4" fmla="*/ 0 h 968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1865" h="968870">
                <a:moveTo>
                  <a:pt x="0" y="0"/>
                </a:moveTo>
                <a:lnTo>
                  <a:pt x="3191865" y="0"/>
                </a:lnTo>
                <a:lnTo>
                  <a:pt x="3191865" y="968870"/>
                </a:lnTo>
                <a:lnTo>
                  <a:pt x="0" y="96887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marL="0" lvl="1" defTabSz="48895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Make the best </a:t>
            </a:r>
            <a:r>
              <a:rPr lang="en-US" sz="2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/>
            </a:r>
            <a:br>
              <a:rPr lang="en-US" sz="2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</a:br>
            <a:r>
              <a:rPr lang="en-US" sz="2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business decisions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1560" y="47625"/>
            <a:ext cx="7040880" cy="758825"/>
          </a:xfrm>
        </p:spPr>
        <p:txBody>
          <a:bodyPr/>
          <a:lstStyle/>
          <a:p>
            <a:pPr eaLnBrk="1" hangingPunct="1">
              <a:defRPr/>
            </a:pPr>
            <a:r>
              <a:rPr lang="en-US" b="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Moving the Commonwealth Forward</a:t>
            </a:r>
            <a:endParaRPr lang="en-US" b="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348B504-022B-4123-945C-2E452B07607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996126" y="3976031"/>
            <a:ext cx="21194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FFFF"/>
                </a:solidFill>
                <a:latin typeface="Verdana"/>
              </a:rPr>
              <a:t>There are no IT projects.</a:t>
            </a:r>
            <a:endParaRPr lang="en-US" sz="1200" dirty="0">
              <a:solidFill>
                <a:srgbClr val="FFFFFF"/>
              </a:solidFill>
              <a:latin typeface="Verdana"/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5523675" y="2447719"/>
            <a:ext cx="3566160" cy="822960"/>
          </a:xfrm>
          <a:custGeom>
            <a:avLst/>
            <a:gdLst>
              <a:gd name="connsiteX0" fmla="*/ 0 w 3191865"/>
              <a:gd name="connsiteY0" fmla="*/ 0 h 968870"/>
              <a:gd name="connsiteX1" fmla="*/ 3191865 w 3191865"/>
              <a:gd name="connsiteY1" fmla="*/ 0 h 968870"/>
              <a:gd name="connsiteX2" fmla="*/ 3191865 w 3191865"/>
              <a:gd name="connsiteY2" fmla="*/ 968870 h 968870"/>
              <a:gd name="connsiteX3" fmla="*/ 0 w 3191865"/>
              <a:gd name="connsiteY3" fmla="*/ 968870 h 968870"/>
              <a:gd name="connsiteX4" fmla="*/ 0 w 3191865"/>
              <a:gd name="connsiteY4" fmla="*/ 0 h 968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1865" h="968870">
                <a:moveTo>
                  <a:pt x="0" y="0"/>
                </a:moveTo>
                <a:lnTo>
                  <a:pt x="3191865" y="0"/>
                </a:lnTo>
                <a:lnTo>
                  <a:pt x="3191865" y="968870"/>
                </a:lnTo>
                <a:lnTo>
                  <a:pt x="0" y="96887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marL="0" lvl="1" defTabSz="488950">
              <a:spcBef>
                <a:spcPts val="300"/>
              </a:spcBef>
              <a:spcAft>
                <a:spcPts val="300"/>
              </a:spcAft>
            </a:pPr>
            <a:r>
              <a:rPr lang="en-US" sz="24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Ensure ongoing </a:t>
            </a:r>
            <a:r>
              <a:rPr lang="en-US" sz="2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business &amp; technology alignment</a:t>
            </a:r>
          </a:p>
        </p:txBody>
      </p:sp>
      <p:sp>
        <p:nvSpPr>
          <p:cNvPr id="7" name="Freeform 6"/>
          <p:cNvSpPr/>
          <p:nvPr/>
        </p:nvSpPr>
        <p:spPr>
          <a:xfrm>
            <a:off x="418105" y="1298125"/>
            <a:ext cx="3291840" cy="3017520"/>
          </a:xfrm>
          <a:custGeom>
            <a:avLst/>
            <a:gdLst>
              <a:gd name="connsiteX0" fmla="*/ 0 w 1933961"/>
              <a:gd name="connsiteY0" fmla="*/ 967029 h 1934057"/>
              <a:gd name="connsiteX1" fmla="*/ 966981 w 1933961"/>
              <a:gd name="connsiteY1" fmla="*/ 0 h 1934057"/>
              <a:gd name="connsiteX2" fmla="*/ 1933962 w 1933961"/>
              <a:gd name="connsiteY2" fmla="*/ 967029 h 1934057"/>
              <a:gd name="connsiteX3" fmla="*/ 966981 w 1933961"/>
              <a:gd name="connsiteY3" fmla="*/ 1934058 h 1934057"/>
              <a:gd name="connsiteX4" fmla="*/ 0 w 1933961"/>
              <a:gd name="connsiteY4" fmla="*/ 967029 h 1934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33961" h="1934057">
                <a:moveTo>
                  <a:pt x="0" y="967029"/>
                </a:moveTo>
                <a:cubicBezTo>
                  <a:pt x="0" y="432954"/>
                  <a:pt x="432932" y="0"/>
                  <a:pt x="966981" y="0"/>
                </a:cubicBezTo>
                <a:cubicBezTo>
                  <a:pt x="1501030" y="0"/>
                  <a:pt x="1933962" y="432954"/>
                  <a:pt x="1933962" y="967029"/>
                </a:cubicBezTo>
                <a:cubicBezTo>
                  <a:pt x="1933962" y="1501104"/>
                  <a:pt x="1501030" y="1934058"/>
                  <a:pt x="966981" y="1934058"/>
                </a:cubicBezTo>
                <a:cubicBezTo>
                  <a:pt x="432932" y="1934058"/>
                  <a:pt x="0" y="1501104"/>
                  <a:pt x="0" y="96702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25000"/>
                  <a:shade val="30000"/>
                  <a:satMod val="115000"/>
                </a:schemeClr>
              </a:gs>
              <a:gs pos="50000">
                <a:schemeClr val="accent6">
                  <a:lumMod val="25000"/>
                  <a:shade val="67500"/>
                  <a:satMod val="115000"/>
                </a:schemeClr>
              </a:gs>
              <a:gs pos="100000">
                <a:schemeClr val="accent6">
                  <a:lumMod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B7D8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25132" tIns="325146" rIns="325132" bIns="325146" numCol="1" spcCol="1270" anchor="ctr" anchorCtr="0">
            <a:noAutofit/>
          </a:bodyPr>
          <a:lstStyle/>
          <a:p>
            <a:pPr algn="ctr" defTabSz="1466850">
              <a:lnSpc>
                <a:spcPct val="90000"/>
              </a:lnSpc>
              <a:spcAft>
                <a:spcPct val="35000"/>
              </a:spcAft>
            </a:pPr>
            <a:r>
              <a:rPr lang="en-US" sz="2800" dirty="0" smtClean="0">
                <a:solidFill>
                  <a:srgbClr val="FFFFFF"/>
                </a:solidFill>
                <a:latin typeface="Calibri" panose="020F0502020204030204" pitchFamily="34" charset="0"/>
              </a:rPr>
              <a:t>Government </a:t>
            </a:r>
            <a:br>
              <a:rPr lang="en-US" sz="2800" dirty="0" smtClean="0">
                <a:solidFill>
                  <a:srgbClr val="FFFFFF"/>
                </a:solidFill>
                <a:latin typeface="Calibri" panose="020F0502020204030204" pitchFamily="34" charset="0"/>
              </a:rPr>
            </a:br>
            <a:r>
              <a:rPr lang="en-US" sz="2800" dirty="0" smtClean="0">
                <a:solidFill>
                  <a:srgbClr val="FFFFFF"/>
                </a:solidFill>
                <a:latin typeface="Calibri" panose="020F0502020204030204" pitchFamily="34" charset="0"/>
              </a:rPr>
              <a:t>as </a:t>
            </a:r>
            <a:br>
              <a:rPr lang="en-US" sz="2800" dirty="0" smtClean="0">
                <a:solidFill>
                  <a:srgbClr val="FFFFFF"/>
                </a:solidFill>
                <a:latin typeface="Calibri" panose="020F0502020204030204" pitchFamily="34" charset="0"/>
              </a:rPr>
            </a:br>
            <a:r>
              <a:rPr lang="en-US" sz="2800" dirty="0" smtClean="0">
                <a:solidFill>
                  <a:srgbClr val="FFFFFF"/>
                </a:solidFill>
                <a:latin typeface="Calibri" panose="020F0502020204030204" pitchFamily="34" charset="0"/>
              </a:rPr>
              <a:t>digital </a:t>
            </a:r>
            <a:br>
              <a:rPr lang="en-US" sz="2800" dirty="0" smtClean="0">
                <a:solidFill>
                  <a:srgbClr val="FFFFFF"/>
                </a:solidFill>
                <a:latin typeface="Calibri" panose="020F0502020204030204" pitchFamily="34" charset="0"/>
              </a:rPr>
            </a:br>
            <a:r>
              <a:rPr lang="en-US" sz="2800" dirty="0" smtClean="0">
                <a:solidFill>
                  <a:srgbClr val="FFFFFF"/>
                </a:solidFill>
                <a:latin typeface="Calibri" panose="020F0502020204030204" pitchFamily="34" charset="0"/>
              </a:rPr>
              <a:t>business.</a:t>
            </a:r>
          </a:p>
          <a:p>
            <a:pPr algn="ctr" defTabSz="1466850">
              <a:lnSpc>
                <a:spcPct val="90000"/>
              </a:lnSpc>
              <a:spcAft>
                <a:spcPct val="35000"/>
              </a:spcAft>
            </a:pPr>
            <a:endParaRPr lang="en-US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algn="ctr" defTabSz="1466850">
              <a:lnSpc>
                <a:spcPct val="90000"/>
              </a:lnSpc>
              <a:spcAft>
                <a:spcPct val="35000"/>
              </a:spcAft>
            </a:pPr>
            <a:r>
              <a:rPr lang="en-US" sz="1600" i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There are no IT projects.</a:t>
            </a:r>
            <a:endParaRPr lang="en-US" sz="1600" i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Block Arc 9"/>
          <p:cNvSpPr/>
          <p:nvPr/>
        </p:nvSpPr>
        <p:spPr>
          <a:xfrm>
            <a:off x="551500" y="809192"/>
            <a:ext cx="3898548" cy="4063999"/>
          </a:xfrm>
          <a:prstGeom prst="blockArc">
            <a:avLst>
              <a:gd name="adj1" fmla="val 17527788"/>
              <a:gd name="adj2" fmla="val 4119114"/>
              <a:gd name="adj3" fmla="val 575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Oval 10"/>
          <p:cNvSpPr/>
          <p:nvPr/>
        </p:nvSpPr>
        <p:spPr>
          <a:xfrm>
            <a:off x="3422107" y="1027064"/>
            <a:ext cx="1463040" cy="914400"/>
          </a:xfrm>
          <a:prstGeom prst="ellipse">
            <a:avLst/>
          </a:prstGeom>
          <a:gradFill flip="none" rotWithShape="1">
            <a:gsLst>
              <a:gs pos="0">
                <a:srgbClr val="9CC9FF">
                  <a:shade val="30000"/>
                  <a:satMod val="115000"/>
                </a:srgbClr>
              </a:gs>
              <a:gs pos="50000">
                <a:srgbClr val="9CC9FF">
                  <a:shade val="67500"/>
                  <a:satMod val="115000"/>
                </a:srgbClr>
              </a:gs>
              <a:gs pos="100000">
                <a:srgbClr val="9CC9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solidFill>
              <a:srgbClr val="9CC9FF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sz="2000" dirty="0" smtClean="0">
                <a:solidFill>
                  <a:srgbClr val="FFFFFF"/>
                </a:solidFill>
              </a:rPr>
              <a:t>Invest</a:t>
            </a: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3789880" y="2356279"/>
            <a:ext cx="1682496" cy="91440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12700">
            <a:solidFill>
              <a:srgbClr val="A6A6A6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sz="2000" dirty="0" smtClean="0">
                <a:solidFill>
                  <a:srgbClr val="FFFFFF"/>
                </a:solidFill>
              </a:rPr>
              <a:t>Execute</a:t>
            </a:r>
            <a:endParaRPr lang="en-US" sz="2000" dirty="0">
              <a:solidFill>
                <a:srgbClr val="FFFFFF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" r="2801" b="22561"/>
          <a:stretch/>
        </p:blipFill>
        <p:spPr bwMode="auto">
          <a:xfrm>
            <a:off x="3847197" y="4050398"/>
            <a:ext cx="5303520" cy="2996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Freeform 40"/>
          <p:cNvSpPr/>
          <p:nvPr/>
        </p:nvSpPr>
        <p:spPr>
          <a:xfrm>
            <a:off x="91786" y="4732655"/>
            <a:ext cx="4572000" cy="731520"/>
          </a:xfrm>
          <a:custGeom>
            <a:avLst/>
            <a:gdLst>
              <a:gd name="connsiteX0" fmla="*/ 0 w 3191865"/>
              <a:gd name="connsiteY0" fmla="*/ 0 h 968870"/>
              <a:gd name="connsiteX1" fmla="*/ 3191865 w 3191865"/>
              <a:gd name="connsiteY1" fmla="*/ 0 h 968870"/>
              <a:gd name="connsiteX2" fmla="*/ 3191865 w 3191865"/>
              <a:gd name="connsiteY2" fmla="*/ 968870 h 968870"/>
              <a:gd name="connsiteX3" fmla="*/ 0 w 3191865"/>
              <a:gd name="connsiteY3" fmla="*/ 968870 h 968870"/>
              <a:gd name="connsiteX4" fmla="*/ 0 w 3191865"/>
              <a:gd name="connsiteY4" fmla="*/ 0 h 968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1865" h="968870">
                <a:moveTo>
                  <a:pt x="0" y="0"/>
                </a:moveTo>
                <a:lnTo>
                  <a:pt x="3191865" y="0"/>
                </a:lnTo>
                <a:lnTo>
                  <a:pt x="3191865" y="968870"/>
                </a:lnTo>
                <a:lnTo>
                  <a:pt x="0" y="96887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effectLst>
            <a:softEdge rad="12700"/>
          </a:effectLst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marL="0" lvl="1" defTabSz="48895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4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Sustain the value of our investments </a:t>
            </a:r>
            <a:br>
              <a:rPr lang="en-US" sz="24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</a:br>
            <a:r>
              <a:rPr lang="en-US" sz="2400" dirty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and integrity of our </a:t>
            </a:r>
            <a:r>
              <a:rPr lang="en-US" sz="2400" dirty="0" smtClean="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latin typeface="Calibri" panose="020F0502020204030204" pitchFamily="34" charset="0"/>
              </a:rPr>
              <a:t>environment</a:t>
            </a:r>
            <a:endParaRPr lang="en-US" sz="24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alibri" panose="020F050202020403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397615" y="3763100"/>
            <a:ext cx="1554480" cy="914400"/>
          </a:xfrm>
          <a:prstGeom prst="ellipse">
            <a:avLst/>
          </a:prstGeom>
          <a:gradFill flip="none" rotWithShape="1">
            <a:gsLst>
              <a:gs pos="0">
                <a:srgbClr val="003472">
                  <a:shade val="30000"/>
                  <a:satMod val="115000"/>
                </a:srgbClr>
              </a:gs>
              <a:gs pos="50000">
                <a:srgbClr val="003472">
                  <a:shade val="67500"/>
                  <a:satMod val="115000"/>
                </a:srgbClr>
              </a:gs>
              <a:gs pos="100000">
                <a:srgbClr val="003472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solidFill>
              <a:srgbClr val="000099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r>
              <a:rPr lang="en-US" sz="2000" dirty="0">
                <a:solidFill>
                  <a:srgbClr val="FFFFFF"/>
                </a:solidFill>
              </a:rPr>
              <a:t>Protect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69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08760" y="192314"/>
            <a:ext cx="6126480" cy="531813"/>
          </a:xfrm>
        </p:spPr>
        <p:txBody>
          <a:bodyPr/>
          <a:lstStyle/>
          <a:p>
            <a:pPr eaLnBrk="1" hangingPunct="1"/>
            <a:r>
              <a:rPr lang="en-US" sz="3600" dirty="0" smtClean="0">
                <a:ea typeface="Verdana" pitchFamily="34" charset="0"/>
                <a:cs typeface="Calibri" pitchFamily="34" charset="0"/>
              </a:rPr>
              <a:t>A Few Recent Accomplishments</a:t>
            </a:r>
            <a:endParaRPr lang="en-US" sz="1050" b="0" dirty="0" smtClean="0">
              <a:ea typeface="Verdana" pitchFamily="34" charset="0"/>
              <a:cs typeface="Calibri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>
              <a:defRPr/>
            </a:pPr>
            <a:fld id="{FFF8257E-6A41-46FD-8523-4D1F8C7B712F}" type="slidenum">
              <a:rPr lang="en-US" smtClean="0"/>
              <a:pPr algn="ctr">
                <a:defRPr/>
              </a:pPr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276340"/>
              </p:ext>
            </p:extLst>
          </p:nvPr>
        </p:nvGraphicFramePr>
        <p:xfrm>
          <a:off x="137160" y="816620"/>
          <a:ext cx="8869680" cy="546983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434840"/>
                <a:gridCol w="4434840"/>
              </a:tblGrid>
              <a:tr h="822960"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Chief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Operating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Officer charged</a:t>
                      </a:r>
                      <a:r>
                        <a:rPr lang="en-US" sz="1800" b="0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br>
                        <a:rPr lang="en-US" sz="1800" b="0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with 24x7 operational excellence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Project management oversight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of 2014 phase of HIX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</a:tr>
              <a:tr h="1097280"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Prioritized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small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projects with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fast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deliverables,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leveraging emerging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tech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and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Agile methodology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Increased oversight of major initiatives: </a:t>
                      </a:r>
                      <a:b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RMV modernization, MassTax2,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UI Online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Expanded legal support for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procurement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and contract management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Focused on ROI and likelihood of success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for allocation</a:t>
                      </a:r>
                      <a:r>
                        <a:rPr lang="en-US" sz="1800" b="0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 of capital IT funds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Embraced innovation with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GIO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role folded into MassIT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Launched first Innovation Fellows Program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</a:tr>
              <a:tr h="1720791"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Created Office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of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Municipal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&amp; School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Technology.</a:t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We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now offer affordable broadband connectivity to municipalities and e-Rate services to schools.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8288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2971800" algn="ctr"/>
                          <a:tab pos="3200400" algn="ctr"/>
                          <a:tab pos="4114800" algn="l"/>
                          <a:tab pos="5943600" algn="r"/>
                        </a:tabLst>
                      </a:pP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Created leadership role to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champion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partnerships that </a:t>
                      </a: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/>
                      </a:r>
                      <a:b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bridge </a:t>
                      </a:r>
                      <a:r>
                        <a:rPr lang="en-US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the inside/outside government gap</a:t>
                      </a:r>
                      <a:endParaRPr lang="en-US" sz="18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47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02083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" y="241300"/>
            <a:ext cx="9052560" cy="531813"/>
          </a:xfrm>
        </p:spPr>
        <p:txBody>
          <a:bodyPr/>
          <a:lstStyle/>
          <a:p>
            <a:pPr eaLnBrk="1" hangingPunct="1"/>
            <a:r>
              <a:rPr lang="en-US" sz="3600" b="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More Strategic Investments, Stronger Oversight</a:t>
            </a:r>
            <a:endParaRPr lang="en-US" sz="3600" b="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682414" y="6427248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5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5760" y="912024"/>
            <a:ext cx="8778240" cy="489877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Rigorous business case discipline for IT </a:t>
            </a: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initiatives</a:t>
            </a:r>
            <a:endParaRPr lang="en-US" sz="280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Evaluate proposals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against </a:t>
            </a: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investment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grade benchmarks; </a:t>
            </a: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/>
            </a:r>
            <a:b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</a:b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likelihood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of success; </a:t>
            </a: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and expected ROI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and constituent </a:t>
            </a: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impact</a:t>
            </a:r>
            <a:endParaRPr lang="en-US" sz="20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We’re better at articulating benefits, estimating costs, &amp; picking right projects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Results: better oversight, shorter projects, faster return</a:t>
            </a:r>
          </a:p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Strategic project </a:t>
            </a: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assistance </a:t>
            </a:r>
            <a:endParaRPr lang="en-US" sz="280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Proactive involvement in major </a:t>
            </a: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projects, including RMV,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UI Online, MassTax2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Major project intercession; now proceeding with a more Agile approach</a:t>
            </a:r>
          </a:p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Improved project oversight </a:t>
            </a: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capability</a:t>
            </a:r>
            <a:endParaRPr lang="en-US" sz="280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IT Portfolio Oversight </a:t>
            </a: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Committee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New Enterprise </a:t>
            </a: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Project Management Office </a:t>
            </a: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– focused first on HIX</a:t>
            </a:r>
            <a:endParaRPr lang="en-US" sz="20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0146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2331720" y="241300"/>
            <a:ext cx="4480560" cy="531813"/>
          </a:xfrm>
        </p:spPr>
        <p:txBody>
          <a:bodyPr/>
          <a:lstStyle/>
          <a:p>
            <a:pPr eaLnBrk="1" hangingPunct="1"/>
            <a:r>
              <a:rPr lang="en-US" sz="3600" b="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Applying Best Practices </a:t>
            </a:r>
            <a:endParaRPr lang="en-US" sz="3600" b="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691206" y="6406646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6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5760" y="962319"/>
            <a:ext cx="8778240" cy="50834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latin typeface="Calibri" pitchFamily="34" charset="0"/>
                <a:ea typeface="Verdana" pitchFamily="34" charset="0"/>
                <a:cs typeface="Calibri" pitchFamily="34" charset="0"/>
              </a:rPr>
              <a:t>Institutionalizing lessons learned</a:t>
            </a:r>
            <a:r>
              <a:rPr lang="en-US" sz="32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…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From </a:t>
            </a:r>
            <a:r>
              <a:rPr lang="en-US" sz="28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Department of Children &amp; Families: </a:t>
            </a:r>
          </a:p>
          <a:p>
            <a:pPr marL="1085850" lvl="2" indent="-28575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Importance of enterprise 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mobility – and how to do it well</a:t>
            </a:r>
            <a:endParaRPr lang="en-US" sz="24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800100" lvl="2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defRPr/>
            </a:pPr>
            <a:endParaRPr lang="en-US" sz="16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8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From </a:t>
            </a: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Health Connector: </a:t>
            </a:r>
          </a:p>
          <a:p>
            <a:pPr marL="1085850" lvl="2" indent="-28575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Need for enterprise-wide project management function</a:t>
            </a:r>
          </a:p>
          <a:p>
            <a:pPr marL="1490663" lvl="3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New Enterprise Project Management Office (EPMO) under development </a:t>
            </a:r>
          </a:p>
          <a:p>
            <a:pPr marL="1490663" lvl="3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To be used for Commonwealth projects going forward</a:t>
            </a:r>
          </a:p>
          <a:p>
            <a:pPr marL="1085850" lvl="2" indent="-28575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Courier New" panose="02070309020205020404" pitchFamily="49" charset="0"/>
              <a:buChar char="o"/>
              <a:defRPr/>
            </a:pPr>
            <a:endParaRPr lang="en-US" sz="16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8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From </a:t>
            </a: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recent project intercession:</a:t>
            </a:r>
            <a:endParaRPr lang="en-US" sz="28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1085850" lvl="2" indent="-28575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Step into project path – quickly assess &amp; course correct</a:t>
            </a:r>
          </a:p>
        </p:txBody>
      </p:sp>
    </p:spTree>
    <p:extLst>
      <p:ext uri="{BB962C8B-B14F-4D97-AF65-F5344CB8AC3E}">
        <p14:creationId xmlns:p14="http://schemas.microsoft.com/office/powerpoint/2010/main" val="2678163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4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t="30542" r="6989" b="15313"/>
          <a:stretch/>
        </p:blipFill>
        <p:spPr bwMode="auto">
          <a:xfrm>
            <a:off x="403697" y="1545022"/>
            <a:ext cx="8345488" cy="3838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3041" y="867346"/>
            <a:ext cx="8686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defRPr/>
            </a:pPr>
            <a:r>
              <a:rPr lang="en-US" sz="3200" dirty="0" smtClean="0">
                <a:solidFill>
                  <a:schemeClr val="bg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Embracing </a:t>
            </a:r>
            <a:r>
              <a:rPr lang="en-US" sz="3200" dirty="0">
                <a:solidFill>
                  <a:schemeClr val="bg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opportunities for tech-enabled </a:t>
            </a:r>
            <a:r>
              <a:rPr lang="en-US" sz="3200" dirty="0" smtClean="0">
                <a:solidFill>
                  <a:schemeClr val="bg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change…</a:t>
            </a:r>
            <a:endParaRPr lang="en-US" sz="2800" dirty="0" smtClean="0">
              <a:solidFill>
                <a:schemeClr val="bg1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 vert="horz" lIns="91440" tIns="45720" rIns="91440" bIns="45720" rtlCol="0" anchor="ctr"/>
          <a:lstStyle/>
          <a:p>
            <a:fld id="{FFF8257E-6A41-46FD-8523-4D1F8C7B712F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7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82880" y="241300"/>
            <a:ext cx="877824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3600" b="0" dirty="0">
                <a:solidFill>
                  <a:schemeClr val="bg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Paving the Way for </a:t>
            </a:r>
            <a:r>
              <a:rPr lang="en-US" sz="3600" b="0" dirty="0" smtClean="0">
                <a:solidFill>
                  <a:schemeClr val="bg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Innovation &amp; Collaboration </a:t>
            </a:r>
            <a:endParaRPr lang="en-US" sz="3600" b="0" dirty="0">
              <a:solidFill>
                <a:schemeClr val="bg1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1480" y="5522097"/>
            <a:ext cx="832104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663" lvl="1" indent="-347663" eaLnBrk="0" hangingPunct="0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Font typeface="Courier New" panose="02070309020205020404" pitchFamily="49" charset="0"/>
              <a:buChar char="o"/>
              <a:defRPr/>
            </a:pPr>
            <a:r>
              <a:rPr lang="en-US" sz="2800" dirty="0">
                <a:solidFill>
                  <a:schemeClr val="bg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Creating path to cloud, mobility, social media, &amp; data</a:t>
            </a:r>
          </a:p>
          <a:p>
            <a:pPr marL="347663" lvl="1" indent="-347663" eaLnBrk="0" hangingPunct="0">
              <a:spcBef>
                <a:spcPts val="600"/>
              </a:spcBef>
              <a:spcAft>
                <a:spcPts val="600"/>
              </a:spcAft>
              <a:buClr>
                <a:schemeClr val="bg1"/>
              </a:buClr>
              <a:buFont typeface="Courier New" panose="02070309020205020404" pitchFamily="49" charset="0"/>
              <a:buChar char="o"/>
              <a:defRPr/>
            </a:pPr>
            <a:r>
              <a:rPr lang="en-US" sz="2800" dirty="0">
                <a:solidFill>
                  <a:schemeClr val="bg1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Bridging the inside / outside government gap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403697" y="806981"/>
            <a:ext cx="8164570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755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270799" y="241300"/>
            <a:ext cx="6675120" cy="531813"/>
          </a:xfrm>
        </p:spPr>
        <p:txBody>
          <a:bodyPr/>
          <a:lstStyle/>
          <a:p>
            <a:pPr eaLnBrk="1" hangingPunct="1"/>
            <a:r>
              <a:rPr lang="en-US" sz="3600" b="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Developing a Culture of Innovation</a:t>
            </a:r>
            <a:endParaRPr lang="en-US" sz="3600" b="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673621" y="6441816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8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1988" y="1625031"/>
            <a:ext cx="8503920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At workforce </a:t>
            </a: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and project </a:t>
            </a: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levels</a:t>
            </a:r>
            <a:endParaRPr lang="en-US" sz="280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Implement </a:t>
            </a: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high value pilots – focus on the citizen </a:t>
            </a: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experience</a:t>
            </a:r>
            <a:endParaRPr lang="en-US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Build critical mass around </a:t>
            </a: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innovation</a:t>
            </a:r>
            <a:endParaRPr lang="en-US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pic>
        <p:nvPicPr>
          <p:cNvPr id="6" name="Picture 5" descr="C:\Users\mschatzman\Downloads\shutterstock_17832281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484" y="1993452"/>
            <a:ext cx="2008553" cy="216788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mschatzman\Downloads\shutterstock_193983560 - Copy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16" b="15657"/>
          <a:stretch/>
        </p:blipFill>
        <p:spPr bwMode="auto">
          <a:xfrm>
            <a:off x="877529" y="4652815"/>
            <a:ext cx="7477431" cy="1945365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1636559" y="943539"/>
            <a:ext cx="576072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1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defRPr/>
            </a:pPr>
            <a:r>
              <a:rPr lang="en-US" sz="3200" dirty="0">
                <a:latin typeface="Calibri" pitchFamily="34" charset="0"/>
                <a:ea typeface="Verdana" pitchFamily="34" charset="0"/>
                <a:cs typeface="Calibri" pitchFamily="34" charset="0"/>
              </a:rPr>
              <a:t>Simple </a:t>
            </a:r>
            <a:r>
              <a:rPr lang="en-US" sz="32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goal: </a:t>
            </a:r>
            <a:r>
              <a:rPr lang="en-US" sz="3200" dirty="0">
                <a:latin typeface="Calibri" pitchFamily="34" charset="0"/>
                <a:ea typeface="Verdana" pitchFamily="34" charset="0"/>
                <a:cs typeface="Calibri" pitchFamily="34" charset="0"/>
              </a:rPr>
              <a:t>Deliver value – faster</a:t>
            </a:r>
          </a:p>
        </p:txBody>
      </p:sp>
      <p:sp>
        <p:nvSpPr>
          <p:cNvPr id="8" name="Rectangle 7"/>
          <p:cNvSpPr/>
          <p:nvPr/>
        </p:nvSpPr>
        <p:spPr>
          <a:xfrm>
            <a:off x="461988" y="2923741"/>
            <a:ext cx="8503920" cy="1626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First class </a:t>
            </a: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of Innovation Fellows at work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Each has an impressive background in focus </a:t>
            </a:r>
            <a:r>
              <a:rPr lang="en-US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area</a:t>
            </a:r>
            <a:endParaRPr lang="en-US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1085850" lvl="2" indent="-28575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Courier New" panose="02070309020205020404" pitchFamily="49" charset="0"/>
              <a:buChar char="o"/>
              <a:defRPr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They quickly have an impact in their area of </a:t>
            </a:r>
            <a:r>
              <a:rPr lang="en-US" sz="16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expertise </a:t>
            </a:r>
            <a:endParaRPr lang="en-US" sz="16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1085850" lvl="2" indent="-285750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Courier New" panose="02070309020205020404" pitchFamily="49" charset="0"/>
              <a:buChar char="o"/>
              <a:defRPr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We get targeted help to meet pressing business </a:t>
            </a:r>
            <a:r>
              <a:rPr lang="en-US" sz="16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needs</a:t>
            </a:r>
            <a:endParaRPr lang="en-US" sz="16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650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726376" y="6516067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9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134329"/>
              </p:ext>
            </p:extLst>
          </p:nvPr>
        </p:nvGraphicFramePr>
        <p:xfrm>
          <a:off x="213904" y="781809"/>
          <a:ext cx="8716192" cy="57607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250"/>
                <a:gridCol w="7898942"/>
              </a:tblGrid>
              <a:tr h="597298">
                <a:tc gridSpan="2">
                  <a:txBody>
                    <a:bodyPr/>
                    <a:lstStyle/>
                    <a:p>
                      <a:pPr marL="112713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3200" b="1" kern="120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Verdana" pitchFamily="34" charset="0"/>
                          <a:cs typeface="+mn-cs"/>
                        </a:rPr>
                        <a:t>Six in Six</a:t>
                      </a:r>
                      <a:r>
                        <a:rPr lang="en-US" sz="3200" b="1" kern="1200" baseline="0" dirty="0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Verdana" pitchFamily="34" charset="0"/>
                          <a:cs typeface="+mn-cs"/>
                        </a:rPr>
                        <a:t> (Plus One) Projects</a:t>
                      </a:r>
                      <a:endParaRPr lang="en-US" sz="3200" b="1" kern="1200" dirty="0" smtClean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Verdana" pitchFamily="34" charset="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0347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12713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US" sz="1600" b="0" kern="1200" dirty="0" smtClean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Verdana" pitchFamily="34" charset="0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3466">
                <a:tc>
                  <a:txBody>
                    <a:bodyPr/>
                    <a:lstStyle/>
                    <a:p>
                      <a:pPr marL="112713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2800" b="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Verdana" pitchFamily="34" charset="0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Centralized system &amp; mobile app for Public Housing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3287" marR="63287" marT="31643" marB="31643" anchor="ctr">
                    <a:lnL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3466">
                <a:tc>
                  <a:txBody>
                    <a:bodyPr/>
                    <a:lstStyle/>
                    <a:p>
                      <a:pPr marL="112713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Verdana" pitchFamily="34" charset="0"/>
                          <a:cs typeface="+mn-cs"/>
                        </a:rPr>
                        <a:t>2.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Pilot of centralized database for homeless clients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3287" marR="63287" marT="31643" marB="31643" anchor="ctr">
                    <a:lnL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3466">
                <a:tc>
                  <a:txBody>
                    <a:bodyPr/>
                    <a:lstStyle/>
                    <a:p>
                      <a:pPr marL="112713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Pilot leveraging</a:t>
                      </a:r>
                      <a:r>
                        <a:rPr lang="en-US" sz="2800" baseline="0" dirty="0" smtClean="0">
                          <a:effectLst/>
                          <a:latin typeface="Calibri" panose="020F0502020204030204" pitchFamily="34" charset="0"/>
                        </a:rPr>
                        <a:t> d</a:t>
                      </a: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ata </a:t>
                      </a:r>
                      <a:r>
                        <a:rPr lang="en-US" sz="2800" dirty="0">
                          <a:effectLst/>
                          <a:latin typeface="Calibri" panose="020F0502020204030204" pitchFamily="34" charset="0"/>
                        </a:rPr>
                        <a:t>v</a:t>
                      </a: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isualization with GIS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3287" marR="63287" marT="31643" marB="31643" anchor="ctr">
                    <a:lnL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3466">
                <a:tc>
                  <a:txBody>
                    <a:bodyPr/>
                    <a:lstStyle/>
                    <a:p>
                      <a:pPr marL="112713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i="0" dirty="0" smtClean="0"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Creation of </a:t>
                      </a:r>
                      <a:r>
                        <a:rPr lang="en-US" sz="2800" i="1" dirty="0" smtClean="0"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Rapid</a:t>
                      </a:r>
                      <a:r>
                        <a:rPr lang="en-US" sz="2800" i="1" baseline="0" dirty="0" smtClean="0"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Apps </a:t>
                      </a:r>
                      <a:r>
                        <a:rPr lang="en-US" sz="2800" i="0" baseline="0" dirty="0" smtClean="0"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team/approach</a:t>
                      </a:r>
                      <a:endParaRPr lang="en-US" sz="2800" i="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3287" marR="63287" marT="31643" marB="31643" anchor="ctr">
                    <a:lnL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2627">
                <a:tc>
                  <a:txBody>
                    <a:bodyPr/>
                    <a:lstStyle/>
                    <a:p>
                      <a:pPr marL="112713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Verdana" pitchFamily="34" charset="0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Innovative</a:t>
                      </a:r>
                      <a:r>
                        <a:rPr lang="en-US" sz="2800" baseline="0" dirty="0" smtClean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Procurement Competition</a:t>
                      </a:r>
                      <a:endParaRPr lang="en-US" sz="2000" i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3287" marR="63287" marT="31643" marB="31643" anchor="ctr">
                    <a:lnL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3466">
                <a:tc>
                  <a:txBody>
                    <a:bodyPr/>
                    <a:lstStyle/>
                    <a:p>
                      <a:pPr marL="112713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Verdana" pitchFamily="34" charset="0"/>
                          <a:cs typeface="+mn-cs"/>
                        </a:rPr>
                        <a:t>6.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Lower-cost </a:t>
                      </a:r>
                      <a:r>
                        <a:rPr lang="en-US" sz="2800" dirty="0">
                          <a:effectLst/>
                          <a:latin typeface="Calibri" panose="020F0502020204030204" pitchFamily="34" charset="0"/>
                        </a:rPr>
                        <a:t>b</a:t>
                      </a: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roadband </a:t>
                      </a:r>
                      <a:r>
                        <a:rPr lang="en-US" sz="2800" dirty="0">
                          <a:effectLst/>
                          <a:latin typeface="Calibri" panose="020F0502020204030204" pitchFamily="34" charset="0"/>
                        </a:rPr>
                        <a:t>for K-12 in </a:t>
                      </a: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western </a:t>
                      </a:r>
                      <a:r>
                        <a:rPr lang="en-US" sz="2800" dirty="0">
                          <a:effectLst/>
                          <a:latin typeface="Calibri" panose="020F0502020204030204" pitchFamily="34" charset="0"/>
                        </a:rPr>
                        <a:t>MA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3287" marR="63287" marT="31643" marB="31643" anchor="ctr">
                    <a:lnL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3466">
                <a:tc>
                  <a:txBody>
                    <a:bodyPr/>
                    <a:lstStyle/>
                    <a:p>
                      <a:pPr marL="112713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100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Verdana" pitchFamily="34" charset="0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libri" panose="020F0502020204030204" pitchFamily="34" charset="0"/>
                        </a:rPr>
                        <a:t>Free </a:t>
                      </a:r>
                      <a:r>
                        <a:rPr lang="en-US" sz="2800" dirty="0" smtClean="0">
                          <a:effectLst/>
                          <a:latin typeface="Calibri" panose="020F0502020204030204" pitchFamily="34" charset="0"/>
                        </a:rPr>
                        <a:t>public wifi – starting in Gateway Cities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3287" marR="63287" marT="31643" marB="31643" anchor="ctr">
                    <a:lnL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737360" y="241300"/>
            <a:ext cx="5669280" cy="531813"/>
          </a:xfrm>
        </p:spPr>
        <p:txBody>
          <a:bodyPr/>
          <a:lstStyle/>
          <a:p>
            <a:pPr eaLnBrk="1" hangingPunct="1"/>
            <a:r>
              <a:rPr lang="en-US" sz="3600" b="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Driving Innovation – Six in Six</a:t>
            </a:r>
            <a:endParaRPr lang="en-US" sz="1050" b="0" dirty="0" smtClean="0">
              <a:solidFill>
                <a:srgbClr val="FF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8035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4635135" y="724127"/>
            <a:ext cx="4436441" cy="5932976"/>
          </a:xfrm>
          <a:prstGeom prst="rect">
            <a:avLst/>
          </a:prstGeom>
          <a:solidFill>
            <a:srgbClr val="0034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5317" y="707798"/>
            <a:ext cx="4519246" cy="5932976"/>
          </a:xfrm>
          <a:prstGeom prst="rect">
            <a:avLst/>
          </a:prstGeom>
          <a:solidFill>
            <a:srgbClr val="0034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3570670"/>
              </p:ext>
            </p:extLst>
          </p:nvPr>
        </p:nvGraphicFramePr>
        <p:xfrm>
          <a:off x="278818" y="1079891"/>
          <a:ext cx="4175046" cy="537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1654"/>
                <a:gridCol w="1506123"/>
                <a:gridCol w="1427269"/>
              </a:tblGrid>
              <a:tr h="4534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Team Name</a:t>
                      </a:r>
                      <a:endParaRPr lang="en-US" sz="105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Description</a:t>
                      </a:r>
                      <a:endParaRPr lang="en-US" sz="105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58141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Amida </a:t>
                      </a:r>
                      <a:r>
                        <a:rPr lang="en-US" sz="1100" b="1" u="non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Technology Solutions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Consolidates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medical </a:t>
                      </a: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r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ecords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51036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Astra </a:t>
                      </a:r>
                      <a:r>
                        <a:rPr lang="en-US" sz="1100" b="1" u="non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IDentity, Inc.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Email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security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56707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Cabinet</a:t>
                      </a:r>
                      <a:endParaRPr lang="en-US" sz="11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Constituent</a:t>
                      </a:r>
                      <a:r>
                        <a:rPr lang="en-US" sz="1100" i="1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 m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anagement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5365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CampusTap</a:t>
                      </a:r>
                      <a:endParaRPr lang="en-US" sz="11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Recruiting (HR)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7492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CareerVillage.org</a:t>
                      </a:r>
                      <a:endParaRPr lang="en-US" sz="11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Recruiting (HR)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53871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CarKnow LLC</a:t>
                      </a:r>
                      <a:endParaRPr lang="en-US" sz="11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Transportation</a:t>
                      </a:r>
                      <a:r>
                        <a:rPr lang="en-US" sz="1100" i="1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 and l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ogistics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8811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Dimples</a:t>
                      </a:r>
                      <a:r>
                        <a:rPr lang="en-US" sz="1100" b="1" u="non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, Inc.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Ink conservation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6891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EdTrips</a:t>
                      </a:r>
                      <a:endParaRPr lang="en-US" sz="11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School field trips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52664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Hablando </a:t>
                      </a:r>
                      <a:r>
                        <a:rPr lang="en-US" sz="1100" b="1" u="non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con Julis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Accessibility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0718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Jenyta </a:t>
                      </a:r>
                      <a:r>
                        <a:rPr lang="en-US" sz="1100" b="1" u="non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Market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Digital </a:t>
                      </a: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workflow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930526"/>
              </p:ext>
            </p:extLst>
          </p:nvPr>
        </p:nvGraphicFramePr>
        <p:xfrm>
          <a:off x="4734337" y="995066"/>
          <a:ext cx="4238037" cy="56280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9151"/>
                <a:gridCol w="1297172"/>
                <a:gridCol w="1821714"/>
              </a:tblGrid>
              <a:tr h="4485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Team Name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Description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52501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Kinems </a:t>
                      </a:r>
                      <a:r>
                        <a:rPr lang="en-US" sz="1100" b="1" u="non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L</a:t>
                      </a: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earning Games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ADHD</a:t>
                      </a:r>
                      <a:r>
                        <a:rPr lang="en-US" sz="1100" i="1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 e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ducation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54580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Lig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Constitute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legal </a:t>
                      </a: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e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mpowerment 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9618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MyndLift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Accessibility</a:t>
                      </a:r>
                      <a:r>
                        <a:rPr lang="en-US" sz="1100" i="1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 and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education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4656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OpportunitySpace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Gov’t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space </a:t>
                      </a: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e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fficiency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564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PetSimpl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Pet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tracker 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8909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Reserve-a-Game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Parks</a:t>
                      </a:r>
                      <a:r>
                        <a:rPr lang="en-US" sz="1100" i="1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 and r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ecreation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8200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ScriptEd</a:t>
                      </a:r>
                      <a:r>
                        <a:rPr lang="en-US" sz="1100" b="1" u="non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, Inc.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Code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education  </a:t>
                      </a: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for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poor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4931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SitterCycle.com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Childcare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training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5525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Tavana </a:t>
                      </a:r>
                      <a:r>
                        <a:rPr lang="en-US" sz="1100" b="1" u="non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LLC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Bike </a:t>
                      </a:r>
                      <a:r>
                        <a:rPr lang="en-US" sz="1100" i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safety</a:t>
                      </a:r>
                      <a:endParaRPr lang="en-US" sz="1100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47492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Twiage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EMS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5891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Times New Roman"/>
                        </a:rPr>
                        <a:t>VoiceItt</a:t>
                      </a:r>
                      <a:endParaRPr lang="en-US" sz="1000" b="1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1100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mbria"/>
                          <a:cs typeface="Times New Roman"/>
                        </a:rPr>
                        <a:t>Accessibility 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11" t="15771" r="77982" b="79545"/>
          <a:stretch/>
        </p:blipFill>
        <p:spPr bwMode="auto">
          <a:xfrm>
            <a:off x="704064" y="1957463"/>
            <a:ext cx="322539" cy="409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1" t="46658" r="27060" b="43719"/>
          <a:stretch/>
        </p:blipFill>
        <p:spPr bwMode="auto">
          <a:xfrm>
            <a:off x="412449" y="3122965"/>
            <a:ext cx="905769" cy="275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99" t="66333" r="10159" b="27615"/>
          <a:stretch/>
        </p:blipFill>
        <p:spPr bwMode="auto">
          <a:xfrm>
            <a:off x="412449" y="3605011"/>
            <a:ext cx="905768" cy="222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53" t="17644" r="59292" b="73690"/>
          <a:stretch/>
        </p:blipFill>
        <p:spPr bwMode="auto">
          <a:xfrm>
            <a:off x="429566" y="4000686"/>
            <a:ext cx="888964" cy="295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5" t="13638" r="56584" b="76707"/>
          <a:stretch/>
        </p:blipFill>
        <p:spPr bwMode="auto">
          <a:xfrm>
            <a:off x="402210" y="4563386"/>
            <a:ext cx="926246" cy="316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logo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26" y="4992804"/>
            <a:ext cx="677216" cy="33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ogo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71" y="5495206"/>
            <a:ext cx="512324" cy="37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://static.wixstatic.com/media/c18e02_1265290cdbb140b683cdef65842af66b.png_srz_160_57_75_22_0.50_1.20_0.00_png_srz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26" y="6061962"/>
            <a:ext cx="629489" cy="30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www.kinems.com/img/logo-ec4d358f.png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197" y="1525206"/>
            <a:ext cx="643718" cy="32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logo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197" y="2000949"/>
            <a:ext cx="643718" cy="29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logo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198" y="2520166"/>
            <a:ext cx="643718" cy="30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logo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9" t="27551" r="15323" b="26227"/>
          <a:stretch/>
        </p:blipFill>
        <p:spPr bwMode="auto">
          <a:xfrm>
            <a:off x="4974744" y="2980739"/>
            <a:ext cx="766626" cy="324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img">
            <a:hlinkClick r:id="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892" y="3489551"/>
            <a:ext cx="850330" cy="25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Small logo@2x">
            <a:hlinkClick r:id="rId21"/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911" y="3955776"/>
            <a:ext cx="772290" cy="238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4" t="53558" r="69434" b="40921"/>
          <a:stretch/>
        </p:blipFill>
        <p:spPr bwMode="auto">
          <a:xfrm>
            <a:off x="4932892" y="4402899"/>
            <a:ext cx="844021" cy="269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22" descr="logo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326" y="4884631"/>
            <a:ext cx="733462" cy="280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>
            <a:hlinkClick r:id="rId25"/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76" t="46007" r="28301" b="28054"/>
          <a:stretch/>
        </p:blipFill>
        <p:spPr bwMode="auto">
          <a:xfrm>
            <a:off x="5047880" y="5790768"/>
            <a:ext cx="620353" cy="32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Picture 23" descr="logo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147" y="6270704"/>
            <a:ext cx="747817" cy="28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6" t="4602" r="5389" b="4602"/>
          <a:stretch/>
        </p:blipFill>
        <p:spPr>
          <a:xfrm>
            <a:off x="591951" y="2436444"/>
            <a:ext cx="546766" cy="46944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66" y="1582683"/>
            <a:ext cx="871537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"/>
          <p:cNvSpPr txBox="1">
            <a:spLocks noChangeArrowheads="1"/>
          </p:cNvSpPr>
          <p:nvPr/>
        </p:nvSpPr>
        <p:spPr bwMode="auto">
          <a:xfrm>
            <a:off x="74013" y="175984"/>
            <a:ext cx="9052560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0">
                <a:solidFill>
                  <a:srgbClr val="00347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033CC"/>
                </a:solidFill>
                <a:latin typeface="Verdan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sz="2800" i="1" kern="0" dirty="0">
                <a:ea typeface="Verdana" pitchFamily="34" charset="0"/>
                <a:cs typeface="Calibri" pitchFamily="34" charset="0"/>
              </a:rPr>
              <a:t>MassIT Government Innovation </a:t>
            </a:r>
            <a:r>
              <a:rPr lang="en-US" sz="2800" kern="0" dirty="0" smtClean="0">
                <a:ea typeface="Verdana" pitchFamily="34" charset="0"/>
                <a:cs typeface="Calibri" pitchFamily="34" charset="0"/>
              </a:rPr>
              <a:t>Competition – 21 Applicants!</a:t>
            </a:r>
            <a:endParaRPr lang="en-US" sz="2800" kern="0" dirty="0">
              <a:ea typeface="Verdana" pitchFamily="34" charset="0"/>
              <a:cs typeface="Calibri" pitchFamily="34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8686800" y="6555916"/>
            <a:ext cx="387350" cy="25763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83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F81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556391" y="6380920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11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2" name="Picture 1">
            <a:hlinkClick r:id="rId3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7"/>
          <a:stretch/>
        </p:blipFill>
        <p:spPr>
          <a:xfrm>
            <a:off x="133240" y="391886"/>
            <a:ext cx="8877521" cy="6074229"/>
          </a:xfrm>
          <a:prstGeom prst="rect">
            <a:avLst/>
          </a:prstGeom>
          <a:ln w="76200">
            <a:solidFill>
              <a:srgbClr val="4F81BD"/>
            </a:solidFill>
          </a:ln>
        </p:spPr>
      </p:pic>
    </p:spTree>
    <p:extLst>
      <p:ext uri="{BB962C8B-B14F-4D97-AF65-F5344CB8AC3E}">
        <p14:creationId xmlns:p14="http://schemas.microsoft.com/office/powerpoint/2010/main" val="39189005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4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291840" y="241300"/>
            <a:ext cx="2560320" cy="531813"/>
          </a:xfrm>
        </p:spPr>
        <p:txBody>
          <a:bodyPr anchor="ctr"/>
          <a:lstStyle/>
          <a:p>
            <a:pPr eaLnBrk="1" hangingPunct="1"/>
            <a:r>
              <a:rPr lang="en-US" sz="3600" dirty="0" smtClean="0">
                <a:solidFill>
                  <a:schemeClr val="bg1"/>
                </a:solidFill>
                <a:ea typeface="Verdana" pitchFamily="34" charset="0"/>
                <a:cs typeface="Calibri" pitchFamily="34" charset="0"/>
              </a:rPr>
              <a:t>Our Winners </a:t>
            </a:r>
            <a:endParaRPr lang="en-US" sz="3600" b="0" dirty="0">
              <a:solidFill>
                <a:schemeClr val="bg1"/>
              </a:solidFill>
              <a:ea typeface="Verdana" pitchFamily="34" charset="0"/>
              <a:cs typeface="Calibri" pitchFamily="34" charset="0"/>
            </a:endParaRPr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556391" y="6380920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12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567" y="891419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>
                <a:solidFill>
                  <a:schemeClr val="bg1"/>
                </a:solidFill>
                <a:latin typeface="Calibri" panose="020F0502020204030204" pitchFamily="34" charset="0"/>
              </a:rPr>
              <a:t>AstraIDentity, Governor Patrick, CarKnow, &amp; GIO Tony Parham </a:t>
            </a:r>
            <a:br>
              <a:rPr lang="en-US" sz="2800" dirty="0" smtClean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sz="2800" dirty="0" smtClean="0">
                <a:solidFill>
                  <a:schemeClr val="bg1"/>
                </a:solidFill>
                <a:latin typeface="Calibri" panose="020F0502020204030204" pitchFamily="34" charset="0"/>
              </a:rPr>
              <a:t>at the MassChallenge Awards Ceremony</a:t>
            </a:r>
            <a:endParaRPr lang="en-US" sz="28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154680" y="806981"/>
            <a:ext cx="2834640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H:\MassChallenge\Governor, AstraID, CarKnow, Ton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891" y="1837267"/>
            <a:ext cx="7209662" cy="480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320370" y="3528516"/>
            <a:ext cx="2054307" cy="3144996"/>
            <a:chOff x="6618173" y="2000782"/>
            <a:chExt cx="1928062" cy="269445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8173" y="2000782"/>
              <a:ext cx="1928062" cy="2326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6804964" y="4295131"/>
              <a:ext cx="15544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>
                  <a:solidFill>
                    <a:schemeClr val="bg1"/>
                  </a:solidFill>
                  <a:latin typeface="Calibri" panose="020F0502020204030204" pitchFamily="34" charset="0"/>
                </a:rPr>
                <a:t>AstraIDentity</a:t>
              </a:r>
              <a:endParaRPr lang="en-US" sz="2000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65838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 t="12106" b="31876"/>
          <a:stretch>
            <a:fillRect/>
          </a:stretch>
        </p:blipFill>
        <p:spPr bwMode="auto">
          <a:xfrm>
            <a:off x="6449786" y="331253"/>
            <a:ext cx="2656266" cy="39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Kids.jpg"/>
          <p:cNvPicPr>
            <a:picLocks noChangeAspect="1"/>
          </p:cNvPicPr>
          <p:nvPr/>
        </p:nvPicPr>
        <p:blipFill rotWithShape="1">
          <a:blip r:embed="rId4" cstate="print"/>
          <a:srcRect l="2859" r="4036" b="19872"/>
          <a:stretch/>
        </p:blipFill>
        <p:spPr>
          <a:xfrm>
            <a:off x="-287691" y="3460975"/>
            <a:ext cx="4808084" cy="2391403"/>
          </a:xfrm>
          <a:prstGeom prst="rect">
            <a:avLst/>
          </a:prstGeom>
        </p:spPr>
      </p:pic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709325" y="224970"/>
            <a:ext cx="5212080" cy="640080"/>
          </a:xfrm>
        </p:spPr>
        <p:txBody>
          <a:bodyPr anchor="ctr"/>
          <a:lstStyle/>
          <a:p>
            <a:pPr eaLnBrk="1" hangingPunct="1"/>
            <a:r>
              <a:rPr lang="en-US" sz="3600" dirty="0">
                <a:ea typeface="Verdana" pitchFamily="34" charset="0"/>
                <a:cs typeface="Calibri" pitchFamily="34" charset="0"/>
              </a:rPr>
              <a:t>The Municipal </a:t>
            </a:r>
            <a:r>
              <a:rPr lang="en-US" sz="3600" dirty="0" smtClean="0">
                <a:ea typeface="Verdana" pitchFamily="34" charset="0"/>
                <a:cs typeface="Calibri" pitchFamily="34" charset="0"/>
              </a:rPr>
              <a:t>Opportunity</a:t>
            </a:r>
            <a:endParaRPr lang="en-US" sz="3600" dirty="0">
              <a:ea typeface="Verdana" pitchFamily="34" charset="0"/>
              <a:cs typeface="Calibri" pitchFamily="34" charset="0"/>
            </a:endParaRPr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824384" y="6580188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13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92205" y="911559"/>
            <a:ext cx="484632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1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defRPr/>
            </a:pP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More </a:t>
            </a:r>
            <a:r>
              <a:rPr lang="en-US" sz="28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than </a:t>
            </a:r>
            <a:r>
              <a:rPr lang="en-US" sz="28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outreach – solutions.</a:t>
            </a:r>
            <a:endParaRPr lang="en-US" sz="24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21378" y="4312056"/>
            <a:ext cx="7955280" cy="243656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lvl="1" indent="-228600" algn="r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How </a:t>
            </a: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we will get it done:</a:t>
            </a:r>
          </a:p>
          <a:p>
            <a:pPr marL="571500" lvl="1" indent="-280988" algn="r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Deputy Commonwealth CIO</a:t>
            </a:r>
          </a:p>
          <a:p>
            <a:pPr marL="571500" lvl="1" indent="-280988" algn="r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Office of Municipal &amp; School Tech</a:t>
            </a:r>
          </a:p>
          <a:p>
            <a:pPr marL="571500" lvl="1" indent="-280988" algn="r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IT bond bill, with state 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education </a:t>
            </a: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agencies</a:t>
            </a:r>
          </a:p>
          <a:p>
            <a:pPr marL="571500" lvl="1" indent="-280988" algn="r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Community Innovation Challenge Grants and partnerships </a:t>
            </a:r>
            <a:endParaRPr lang="en-US" sz="24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78" y="1452867"/>
            <a:ext cx="8503920" cy="196464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lvl="1" indent="-2286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What </a:t>
            </a:r>
            <a:r>
              <a:rPr lang="en-US" sz="2800" dirty="0">
                <a:latin typeface="Calibri" pitchFamily="34" charset="0"/>
                <a:ea typeface="Verdana" pitchFamily="34" charset="0"/>
                <a:cs typeface="Calibri" pitchFamily="34" charset="0"/>
              </a:rPr>
              <a:t>we are working on:</a:t>
            </a:r>
          </a:p>
          <a:p>
            <a:pPr marL="571500" lvl="1" indent="-280988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IT to improve local services &amp; effectiveness</a:t>
            </a:r>
          </a:p>
          <a:p>
            <a:pPr marL="571500" lvl="1" indent="-280988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Better connectivity, infrastructure, &amp; </a:t>
            </a:r>
            <a:r>
              <a:rPr lang="en-US" sz="240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applications</a:t>
            </a:r>
            <a:endParaRPr lang="en-US" sz="2400" dirty="0">
              <a:solidFill>
                <a:schemeClr val="bg1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  <a:p>
            <a:pPr marL="571500" lvl="1" indent="-280988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Enhancing </a:t>
            </a: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technology for schools </a:t>
            </a:r>
          </a:p>
        </p:txBody>
      </p:sp>
    </p:spTree>
    <p:extLst>
      <p:ext uri="{BB962C8B-B14F-4D97-AF65-F5344CB8AC3E}">
        <p14:creationId xmlns:p14="http://schemas.microsoft.com/office/powerpoint/2010/main" val="18158959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74196" y="241300"/>
            <a:ext cx="8345488" cy="531813"/>
          </a:xfrm>
        </p:spPr>
        <p:txBody>
          <a:bodyPr/>
          <a:lstStyle/>
          <a:p>
            <a:pPr eaLnBrk="1" hangingPunct="1"/>
            <a:r>
              <a:rPr lang="en-US" sz="3600" b="0" dirty="0" smtClean="0">
                <a:latin typeface="Calibri" pitchFamily="34" charset="0"/>
                <a:ea typeface="Verdana" pitchFamily="34" charset="0"/>
                <a:cs typeface="Calibri" pitchFamily="34" charset="0"/>
              </a:rPr>
              <a:t>Becoming Data Savvy</a:t>
            </a:r>
            <a:endParaRPr lang="en-US" sz="3600" b="0" dirty="0"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777045" y="6503362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14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075" y="1097844"/>
            <a:ext cx="4389120" cy="1390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" panose="020F0502020204030204" pitchFamily="34" charset="0"/>
              </a:rPr>
              <a:t>Leverage the data deluge.</a:t>
            </a:r>
          </a:p>
          <a:p>
            <a:pPr marL="576263" lvl="1" indent="-233363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Transform data… </a:t>
            </a:r>
            <a:br>
              <a:rPr lang="en-US" sz="24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</a:b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into </a:t>
            </a: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meaningful </a:t>
            </a:r>
            <a:r>
              <a:rPr lang="en-US" sz="2400" dirty="0" smtClean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information</a:t>
            </a:r>
            <a:endParaRPr lang="en-US" sz="1600" dirty="0">
              <a:solidFill>
                <a:srgbClr val="00000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741" y="1261134"/>
            <a:ext cx="4594467" cy="35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72807" y="4871871"/>
            <a:ext cx="8503920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Calibri" panose="020F0502020204030204" pitchFamily="34" charset="0"/>
              </a:rPr>
              <a:t>Looking ahead, </a:t>
            </a:r>
            <a:r>
              <a:rPr lang="en-US" sz="2800" dirty="0" smtClean="0">
                <a:latin typeface="Calibri" panose="020F0502020204030204" pitchFamily="34" charset="0"/>
              </a:rPr>
              <a:t>plan </a:t>
            </a:r>
            <a:r>
              <a:rPr lang="en-US" sz="2800" dirty="0">
                <a:latin typeface="Calibri" panose="020F0502020204030204" pitchFamily="34" charset="0"/>
              </a:rPr>
              <a:t>for data from other systems…</a:t>
            </a:r>
          </a:p>
          <a:p>
            <a:pPr marL="571500" lvl="1" indent="-280988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Social media: sentiment analysis and trends</a:t>
            </a:r>
          </a:p>
          <a:p>
            <a:pPr marL="571500" lvl="1" indent="-280988" eaLnBrk="0" hangingPunct="0">
              <a:spcBef>
                <a:spcPts val="400"/>
              </a:spcBef>
              <a:spcAft>
                <a:spcPts val="400"/>
              </a:spcAft>
              <a:buClr>
                <a:srgbClr val="003472"/>
              </a:buClr>
              <a:buFont typeface="Arial" charset="0"/>
              <a:buChar char="–"/>
              <a:defRPr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Sensors: the Internet of Things</a:t>
            </a:r>
          </a:p>
        </p:txBody>
      </p:sp>
      <p:sp>
        <p:nvSpPr>
          <p:cNvPr id="7" name="Rectangle 6"/>
          <p:cNvSpPr/>
          <p:nvPr/>
        </p:nvSpPr>
        <p:spPr>
          <a:xfrm>
            <a:off x="79075" y="2987422"/>
            <a:ext cx="43891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eaLnBrk="0" hangingPunct="0">
              <a:spcBef>
                <a:spcPts val="600"/>
              </a:spcBef>
              <a:spcAft>
                <a:spcPts val="600"/>
              </a:spcAft>
              <a:buClr>
                <a:srgbClr val="003472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latin typeface="Calibri" panose="020F0502020204030204" pitchFamily="34" charset="0"/>
              </a:rPr>
              <a:t>Drive </a:t>
            </a:r>
            <a:r>
              <a:rPr lang="en-US" sz="2800" dirty="0">
                <a:latin typeface="Calibri" panose="020F0502020204030204" pitchFamily="34" charset="0"/>
              </a:rPr>
              <a:t>culture shift from </a:t>
            </a:r>
            <a:br>
              <a:rPr lang="en-US" sz="2800" dirty="0">
                <a:latin typeface="Calibri" panose="020F0502020204030204" pitchFamily="34" charset="0"/>
              </a:rPr>
            </a:br>
            <a:r>
              <a:rPr lang="en-US" sz="2800" dirty="0">
                <a:latin typeface="Calibri" panose="020F0502020204030204" pitchFamily="34" charset="0"/>
              </a:rPr>
              <a:t>“need to know” to </a:t>
            </a:r>
            <a:br>
              <a:rPr lang="en-US" sz="2800" dirty="0">
                <a:latin typeface="Calibri" panose="020F0502020204030204" pitchFamily="34" charset="0"/>
              </a:rPr>
            </a:br>
            <a:r>
              <a:rPr lang="en-US" sz="2800" dirty="0">
                <a:latin typeface="Calibri" panose="020F0502020204030204" pitchFamily="34" charset="0"/>
              </a:rPr>
              <a:t>“responsibility to share”</a:t>
            </a:r>
          </a:p>
        </p:txBody>
      </p:sp>
    </p:spTree>
    <p:extLst>
      <p:ext uri="{BB962C8B-B14F-4D97-AF65-F5344CB8AC3E}">
        <p14:creationId xmlns:p14="http://schemas.microsoft.com/office/powerpoint/2010/main" val="3180401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868" y="314431"/>
            <a:ext cx="8686119" cy="517151"/>
          </a:xfrm>
        </p:spPr>
        <p:txBody>
          <a:bodyPr/>
          <a:lstStyle/>
          <a:p>
            <a:pPr algn="ctr"/>
            <a:r>
              <a:rPr lang="en-US" sz="2800" dirty="0" smtClean="0"/>
              <a:t>Performance Management = Data-Driven Decision-Making</a:t>
            </a:r>
            <a:endParaRPr lang="en-US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FF8257E-6A41-46FD-8523-4D1F8C7B712F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17186" y="1721234"/>
            <a:ext cx="363967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Analyze data to identify patterns, trends, outliers and gaps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Draw conclusions to identify root causes and actionable steps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Use analysis to make management decisions - modify policies and programs to achieve desired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Communicate performance internally and externally</a:t>
            </a:r>
            <a:endParaRPr lang="en-US" dirty="0"/>
          </a:p>
        </p:txBody>
      </p:sp>
      <p:pic>
        <p:nvPicPr>
          <p:cNvPr id="1039" name="Picture 15" descr="Getting Wor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938" y="3866123"/>
            <a:ext cx="180975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Getting Wor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779" y="3883492"/>
            <a:ext cx="180975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Improve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549" y="2700150"/>
            <a:ext cx="180975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1173608"/>
              </p:ext>
            </p:extLst>
          </p:nvPr>
        </p:nvGraphicFramePr>
        <p:xfrm>
          <a:off x="4374538" y="1601629"/>
          <a:ext cx="3666803" cy="4036645"/>
        </p:xfrm>
        <a:graphic>
          <a:graphicData uri="http://schemas.openxmlformats.org/drawingml/2006/table">
            <a:tbl>
              <a:tblPr/>
              <a:tblGrid>
                <a:gridCol w="1935258"/>
                <a:gridCol w="577180"/>
                <a:gridCol w="588502"/>
                <a:gridCol w="565863"/>
              </a:tblGrid>
              <a:tr h="272412">
                <a:tc gridSpan="4">
                  <a:txBody>
                    <a:bodyPr/>
                    <a:lstStyle/>
                    <a:p>
                      <a:r>
                        <a:rPr lang="en-US" sz="900" b="1" dirty="0">
                          <a:solidFill>
                            <a:schemeClr val="bg1"/>
                          </a:solidFill>
                        </a:rPr>
                        <a:t>Student Outcomes</a:t>
                      </a:r>
                      <a:endParaRPr lang="en-US" sz="900" dirty="0">
                        <a:solidFill>
                          <a:schemeClr val="bg1"/>
                        </a:solidFill>
                      </a:endParaRPr>
                    </a:p>
                  </a:txBody>
                  <a:tcPr marL="9917" marR="9917" marT="9917" marB="99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54496">
                <a:tc>
                  <a:txBody>
                    <a:bodyPr/>
                    <a:lstStyle/>
                    <a:p>
                      <a:r>
                        <a:rPr lang="en-US" sz="900"/>
                        <a:t> </a:t>
                      </a:r>
                    </a:p>
                  </a:txBody>
                  <a:tcPr marL="9917" marR="9917" marT="9917" marB="99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Prior </a:t>
                      </a:r>
                    </a:p>
                  </a:txBody>
                  <a:tcPr marL="9917" marR="9917" marT="9917" marB="99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Current </a:t>
                      </a:r>
                    </a:p>
                  </a:txBody>
                  <a:tcPr marL="9917" marR="9917" marT="9917" marB="99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Progress </a:t>
                      </a:r>
                    </a:p>
                  </a:txBody>
                  <a:tcPr marL="9917" marR="9917" marT="9917" marB="9917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EDF4"/>
                    </a:solidFill>
                  </a:tcPr>
                </a:tc>
              </a:tr>
              <a:tr h="1036579">
                <a:tc>
                  <a:txBody>
                    <a:bodyPr/>
                    <a:lstStyle/>
                    <a:p>
                      <a:r>
                        <a:rPr lang="en-US" sz="900">
                          <a:hlinkClick r:id="rId4"/>
                        </a:rPr>
                        <a:t>Third grade reading proficiency</a:t>
                      </a:r>
                      <a:endParaRPr lang="en-US" sz="900"/>
                    </a:p>
                  </a:txBody>
                  <a:tcPr marL="9917" marR="9917" marT="9917" marB="99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68.1%</a:t>
                      </a:r>
                    </a:p>
                    <a:p>
                      <a:pPr algn="ctr"/>
                      <a:r>
                        <a:rPr lang="en-US" sz="900"/>
                        <a:t>(2012-13)</a:t>
                      </a:r>
                    </a:p>
                  </a:txBody>
                  <a:tcPr marL="9917" marR="9917" marT="9917" marB="991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70.0%</a:t>
                      </a:r>
                    </a:p>
                    <a:p>
                      <a:pPr algn="ctr"/>
                      <a:r>
                        <a:rPr lang="en-US" sz="900"/>
                        <a:t>(2013-14)</a:t>
                      </a:r>
                    </a:p>
                  </a:txBody>
                  <a:tcPr marL="9917" marR="9917" marT="9917" marB="991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dirty="0"/>
                    </a:p>
                  </a:txBody>
                  <a:tcPr marL="9917" marR="9917" marT="9917" marB="9917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36579">
                <a:tc>
                  <a:txBody>
                    <a:bodyPr/>
                    <a:lstStyle/>
                    <a:p>
                      <a:r>
                        <a:rPr lang="en-US" sz="900" dirty="0">
                          <a:hlinkClick r:id="rId5"/>
                        </a:rPr>
                        <a:t>Student academic growth, grades 3-8</a:t>
                      </a:r>
                      <a:endParaRPr lang="en-US" sz="900" dirty="0"/>
                    </a:p>
                  </a:txBody>
                  <a:tcPr marL="9917" marR="9917" marT="9917" marB="99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14.4%</a:t>
                      </a:r>
                    </a:p>
                    <a:p>
                      <a:pPr algn="ctr"/>
                      <a:r>
                        <a:rPr lang="en-US" sz="900"/>
                        <a:t>(2012-13)</a:t>
                      </a:r>
                    </a:p>
                  </a:txBody>
                  <a:tcPr marL="9917" marR="9917" marT="9917" marB="991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14.3%</a:t>
                      </a:r>
                    </a:p>
                    <a:p>
                      <a:pPr algn="ctr"/>
                      <a:r>
                        <a:rPr lang="en-US" sz="900"/>
                        <a:t>(2013-14)</a:t>
                      </a:r>
                    </a:p>
                  </a:txBody>
                  <a:tcPr marL="9917" marR="9917" marT="9917" marB="991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dirty="0"/>
                    </a:p>
                  </a:txBody>
                  <a:tcPr marL="9917" marR="9917" marT="9917" marB="9917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EDF4"/>
                    </a:solidFill>
                  </a:tcPr>
                </a:tc>
              </a:tr>
              <a:tr h="1036579">
                <a:tc>
                  <a:txBody>
                    <a:bodyPr/>
                    <a:lstStyle/>
                    <a:p>
                      <a:r>
                        <a:rPr lang="en-US" sz="900" dirty="0">
                          <a:hlinkClick r:id="rId6"/>
                        </a:rPr>
                        <a:t>ACT college readiness benchmarks</a:t>
                      </a:r>
                      <a:endParaRPr lang="en-US" sz="900" dirty="0"/>
                    </a:p>
                  </a:txBody>
                  <a:tcPr marL="9917" marR="9917" marT="9917" marB="99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18.1%</a:t>
                      </a:r>
                    </a:p>
                    <a:p>
                      <a:pPr algn="ctr"/>
                      <a:r>
                        <a:rPr lang="en-US" sz="900" dirty="0"/>
                        <a:t>(2012-13)</a:t>
                      </a:r>
                    </a:p>
                  </a:txBody>
                  <a:tcPr marL="9917" marR="9917" marT="9917" marB="991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/>
                        <a:t>20.0%</a:t>
                      </a:r>
                    </a:p>
                    <a:p>
                      <a:pPr algn="ctr"/>
                      <a:r>
                        <a:rPr lang="en-US" sz="900"/>
                        <a:t>(2013-14)</a:t>
                      </a:r>
                    </a:p>
                  </a:txBody>
                  <a:tcPr marL="9917" marR="9917" marT="9917" marB="991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dirty="0"/>
                    </a:p>
                  </a:txBody>
                  <a:tcPr marL="9917" marR="9917" marT="9917" marB="9917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44" name="Picture 20" descr="Getting Wor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94" y="3736127"/>
            <a:ext cx="180975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Improv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830" y="4773697"/>
            <a:ext cx="180975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717186" y="1129553"/>
            <a:ext cx="7691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Putting our data to work…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365809" y="5665689"/>
            <a:ext cx="35231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From State of Michigan Education dashboard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59243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Measuring Technology Value-Add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113981"/>
            <a:ext cx="4114800" cy="54661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From operational metrics…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724400" y="1113981"/>
            <a:ext cx="4114800" cy="541064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to business value metrics</a:t>
            </a:r>
          </a:p>
          <a:p>
            <a:r>
              <a:rPr lang="en-US" sz="2400" dirty="0" smtClean="0"/>
              <a:t>Decreased cost of agency service provision</a:t>
            </a:r>
          </a:p>
          <a:p>
            <a:r>
              <a:rPr lang="en-US" sz="2400" dirty="0" smtClean="0"/>
              <a:t>Increased customer satisfaction</a:t>
            </a:r>
          </a:p>
          <a:p>
            <a:r>
              <a:rPr lang="en-US" sz="2400" dirty="0" smtClean="0"/>
              <a:t>Decreased customer wait time</a:t>
            </a:r>
          </a:p>
          <a:p>
            <a:r>
              <a:rPr lang="en-US" sz="2400" dirty="0" smtClean="0"/>
              <a:t>Decreased “time to market” for new applications</a:t>
            </a:r>
            <a:endParaRPr lang="en-US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F8257E-6A41-46FD-8523-4D1F8C7B712F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80" y="1631581"/>
            <a:ext cx="3770593" cy="489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669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4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41300"/>
            <a:ext cx="7772400" cy="531813"/>
          </a:xfrm>
        </p:spPr>
        <p:txBody>
          <a:bodyPr/>
          <a:lstStyle/>
          <a:p>
            <a:pPr eaLnBrk="1" hangingPunct="1"/>
            <a:r>
              <a:rPr lang="en-US" sz="3600" b="0" dirty="0" smtClean="0">
                <a:solidFill>
                  <a:schemeClr val="bg1"/>
                </a:solidFill>
                <a:latin typeface="Calibri" panose="020F0502020204030204" pitchFamily="34" charset="0"/>
                <a:ea typeface="Verdana" pitchFamily="34" charset="0"/>
                <a:cs typeface="Calibri" pitchFamily="34" charset="0"/>
              </a:rPr>
              <a:t>Modernizing Our Approach to Recruiting</a:t>
            </a:r>
            <a:endParaRPr lang="en-US" sz="3600" b="0" dirty="0">
              <a:solidFill>
                <a:schemeClr val="bg1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691206" y="6476985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  <a:latin typeface="Calibri" panose="020F0502020204030204" pitchFamily="34" charset="0"/>
              </a:rPr>
              <a:pPr/>
              <a:t>17</a:t>
            </a:fld>
            <a:endParaRPr lang="en-US" dirty="0">
              <a:solidFill>
                <a:srgbClr val="000000">
                  <a:tint val="75000"/>
                </a:srgbClr>
              </a:solidFill>
              <a:latin typeface="Calibri" panose="020F050202020403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6891">
            <a:off x="7861022" y="936719"/>
            <a:ext cx="879906" cy="87990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3"/>
          <a:stretch/>
        </p:blipFill>
        <p:spPr bwMode="auto">
          <a:xfrm>
            <a:off x="196067" y="899417"/>
            <a:ext cx="6537158" cy="550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697" y="894498"/>
            <a:ext cx="1673715" cy="4708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2106">
            <a:off x="6321435" y="1568052"/>
            <a:ext cx="2286000" cy="489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10015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0525" y="241300"/>
            <a:ext cx="3291840" cy="531813"/>
          </a:xfrm>
        </p:spPr>
        <p:txBody>
          <a:bodyPr/>
          <a:lstStyle/>
          <a:p>
            <a:pPr eaLnBrk="1" hangingPunct="1"/>
            <a:r>
              <a:rPr lang="en-US" sz="3600" dirty="0" smtClean="0">
                <a:latin typeface="Calibri" pitchFamily="34" charset="0"/>
                <a:cs typeface="Calibri" pitchFamily="34" charset="0"/>
              </a:rPr>
              <a:t>Our Next Steps…</a:t>
            </a:r>
            <a:endParaRPr lang="en-US" sz="3600" b="0" dirty="0" smtClean="0">
              <a:solidFill>
                <a:srgbClr val="92D050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727312" y="6441815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18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6693" y="1082886"/>
            <a:ext cx="836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kern="0" dirty="0" smtClean="0">
                <a:solidFill>
                  <a:srgbClr val="003472"/>
                </a:solidFill>
                <a:latin typeface="Calibri" pitchFamily="34" charset="0"/>
                <a:ea typeface="+mj-ea"/>
                <a:cs typeface="Calibri" pitchFamily="34" charset="0"/>
              </a:rPr>
              <a:t>Together, foster a </a:t>
            </a:r>
            <a:r>
              <a:rPr lang="en-US" sz="2800" kern="0" dirty="0">
                <a:solidFill>
                  <a:srgbClr val="003472"/>
                </a:solidFill>
                <a:latin typeface="Calibri" pitchFamily="34" charset="0"/>
                <a:ea typeface="+mj-ea"/>
                <a:cs typeface="Calibri" pitchFamily="34" charset="0"/>
              </a:rPr>
              <a:t>c</a:t>
            </a:r>
            <a:r>
              <a:rPr lang="en-US" sz="2800" kern="0" dirty="0" smtClean="0">
                <a:solidFill>
                  <a:srgbClr val="003472"/>
                </a:solidFill>
                <a:latin typeface="Calibri" pitchFamily="34" charset="0"/>
                <a:ea typeface="+mj-ea"/>
                <a:cs typeface="Calibri" pitchFamily="34" charset="0"/>
              </a:rPr>
              <a:t>ulture of innovation &amp; collaboration.</a:t>
            </a:r>
            <a:endParaRPr lang="en-US" dirty="0">
              <a:solidFill>
                <a:srgbClr val="00347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6693" y="2686524"/>
            <a:ext cx="7772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kern="0" dirty="0">
                <a:solidFill>
                  <a:srgbClr val="003472"/>
                </a:solidFill>
                <a:latin typeface="Calibri" pitchFamily="34" charset="0"/>
                <a:ea typeface="+mj-ea"/>
                <a:cs typeface="Calibri" pitchFamily="34" charset="0"/>
              </a:rPr>
              <a:t>Collaborate productively across boundaries.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226" y="4718548"/>
            <a:ext cx="3826895" cy="17918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76693" y="3488343"/>
            <a:ext cx="71677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kern="0" dirty="0">
                <a:solidFill>
                  <a:srgbClr val="003472"/>
                </a:solidFill>
                <a:latin typeface="Calibri" pitchFamily="34" charset="0"/>
                <a:ea typeface="+mj-ea"/>
                <a:cs typeface="Calibri" pitchFamily="34" charset="0"/>
              </a:rPr>
              <a:t>Deliver value to the Commonwealth</a:t>
            </a:r>
            <a:r>
              <a:rPr lang="en-US" sz="2800" kern="0" dirty="0" smtClean="0">
                <a:solidFill>
                  <a:srgbClr val="003472"/>
                </a:solidFill>
                <a:latin typeface="Calibri" pitchFamily="34" charset="0"/>
                <a:ea typeface="+mj-ea"/>
                <a:cs typeface="Calibri" pitchFamily="34" charset="0"/>
              </a:rPr>
              <a:t>.</a:t>
            </a:r>
            <a:endParaRPr lang="en-US" sz="2800" kern="0" dirty="0">
              <a:solidFill>
                <a:srgbClr val="003472"/>
              </a:solidFill>
              <a:latin typeface="Calibri" pitchFamily="34" charset="0"/>
              <a:ea typeface="+mj-ea"/>
              <a:cs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6693" y="1884705"/>
            <a:ext cx="81381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kern="0" dirty="0">
                <a:solidFill>
                  <a:srgbClr val="003472"/>
                </a:solidFill>
                <a:latin typeface="Calibri" pitchFamily="34" charset="0"/>
                <a:ea typeface="+mj-ea"/>
                <a:cs typeface="Calibri" pitchFamily="34" charset="0"/>
              </a:rPr>
              <a:t>Continue to drive excellence in project management.</a:t>
            </a:r>
          </a:p>
        </p:txBody>
      </p:sp>
    </p:spTree>
    <p:extLst>
      <p:ext uri="{BB962C8B-B14F-4D97-AF65-F5344CB8AC3E}">
        <p14:creationId xmlns:p14="http://schemas.microsoft.com/office/powerpoint/2010/main" val="38574386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Slide Number Placeholder 6"/>
          <p:cNvSpPr>
            <a:spLocks noGrp="1"/>
          </p:cNvSpPr>
          <p:nvPr>
            <p:ph type="sldNum" sz="quarter" idx="10"/>
          </p:nvPr>
        </p:nvSpPr>
        <p:spPr bwMode="auto">
          <a:xfrm>
            <a:off x="8717421" y="6485777"/>
            <a:ext cx="314325" cy="277812"/>
          </a:xfrm>
          <a:extLst/>
        </p:spPr>
        <p:txBody>
          <a:bodyPr vert="horz" lIns="91440" tIns="45720" rIns="91440" bIns="45720" rtlCol="0" anchor="ctr"/>
          <a:lstStyle/>
          <a:p>
            <a:fld id="{77C1E848-66F6-4DB3-95D5-8B5CD0807D82}" type="slidenum">
              <a:rPr lang="en-US">
                <a:solidFill>
                  <a:srgbClr val="000000">
                    <a:tint val="75000"/>
                  </a:srgbClr>
                </a:solidFill>
              </a:rPr>
              <a:pPr/>
              <a:t>19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93633" y="2519871"/>
            <a:ext cx="23567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kern="0" dirty="0" smtClean="0">
                <a:solidFill>
                  <a:srgbClr val="003472"/>
                </a:solidFill>
                <a:latin typeface="Calibri" pitchFamily="34" charset="0"/>
                <a:cs typeface="Calibri" pitchFamily="34" charset="0"/>
              </a:rPr>
              <a:t>Thank You</a:t>
            </a:r>
            <a:endParaRPr lang="en-US" sz="4000" dirty="0">
              <a:solidFill>
                <a:srgbClr val="003472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226" y="4651786"/>
            <a:ext cx="3826895" cy="1791810"/>
          </a:xfrm>
          <a:prstGeom prst="rect">
            <a:avLst/>
          </a:prstGeom>
        </p:spPr>
      </p:pic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604605" y="5679887"/>
            <a:ext cx="3383280" cy="822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rot="0" vert="horz" wrap="square" lIns="36576" tIns="36576" rIns="36576" bIns="36576" anchor="ctr" anchorCtr="0" upright="1">
            <a:noAutofit/>
          </a:bodyPr>
          <a:lstStyle/>
          <a:p>
            <a:pPr marL="342900" indent="-342900"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400" kern="1400" dirty="0">
                <a:solidFill>
                  <a:srgbClr val="003472"/>
                </a:solidFill>
                <a:latin typeface="Calibri" panose="020F0502020204030204" pitchFamily="34" charset="0"/>
                <a:ea typeface="Times New Roman"/>
              </a:rPr>
              <a:t>Bill.Oates@Mass.gov</a:t>
            </a:r>
          </a:p>
          <a:p>
            <a:pPr marL="342900" marR="0" lvl="0" indent="-342900"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400" kern="1400" dirty="0" smtClean="0">
                <a:solidFill>
                  <a:srgbClr val="003472"/>
                </a:solidFill>
                <a:effectLst/>
                <a:latin typeface="Calibri" panose="020F0502020204030204" pitchFamily="34" charset="0"/>
                <a:ea typeface="Times New Roman"/>
              </a:rPr>
              <a:t>www.Mass.gov/MassIT</a:t>
            </a:r>
          </a:p>
        </p:txBody>
      </p:sp>
    </p:spTree>
    <p:extLst>
      <p:ext uri="{BB962C8B-B14F-4D97-AF65-F5344CB8AC3E}">
        <p14:creationId xmlns:p14="http://schemas.microsoft.com/office/powerpoint/2010/main" val="17646866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 TEST">
  <a:themeElements>
    <a:clrScheme name="ppT TEST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ppT TEST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pT TES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 TES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 TES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 TES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 TES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 TES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 TES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 TES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 TES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 TES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 TES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 TES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24218</TotalTime>
  <Words>1345</Words>
  <Application>Microsoft Office PowerPoint</Application>
  <PresentationFormat>On-screen Show (4:3)</PresentationFormat>
  <Paragraphs>287</Paragraphs>
  <Slides>20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ppT TEST</vt:lpstr>
      <vt:lpstr>Evolving IT at the Commonwealth Aligning Business &amp; Technology to Drive Positive Change</vt:lpstr>
      <vt:lpstr>Agenda</vt:lpstr>
      <vt:lpstr>Building on Our Strong Foundation </vt:lpstr>
      <vt:lpstr>Moving the Commonwealth Forward</vt:lpstr>
      <vt:lpstr>A Few Recent Accomplishments</vt:lpstr>
      <vt:lpstr>More Strategic Investments, Stronger Oversight</vt:lpstr>
      <vt:lpstr>Applying Best Practices </vt:lpstr>
      <vt:lpstr>PowerPoint Presentation</vt:lpstr>
      <vt:lpstr>Developing a Culture of Innovation</vt:lpstr>
      <vt:lpstr>Driving Innovation – Six in Six</vt:lpstr>
      <vt:lpstr>PowerPoint Presentation</vt:lpstr>
      <vt:lpstr>PowerPoint Presentation</vt:lpstr>
      <vt:lpstr>Our Winners </vt:lpstr>
      <vt:lpstr>The Municipal Opportunity</vt:lpstr>
      <vt:lpstr>Becoming Data Savvy</vt:lpstr>
      <vt:lpstr>Performance Management = Data-Driven Decision-Making</vt:lpstr>
      <vt:lpstr>Measuring Technology Value-Add</vt:lpstr>
      <vt:lpstr>Modernizing Our Approach to Recruiting</vt:lpstr>
      <vt:lpstr>Our Next Steps…</vt:lpstr>
      <vt:lpstr>PowerPoint Presentation</vt:lpstr>
    </vt:vector>
  </TitlesOfParts>
  <Company>Commonweatlh of Massachusetts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Subtitle</dc:title>
  <dc:creator>Information Technology Division</dc:creator>
  <dc:description>Edited project list on slide 7 -- Proposed Bond IV Projects.</dc:description>
  <cp:lastModifiedBy>Erin McAleer</cp:lastModifiedBy>
  <cp:revision>1722</cp:revision>
  <cp:lastPrinted>2014-11-05T22:44:04Z</cp:lastPrinted>
  <dcterms:created xsi:type="dcterms:W3CDTF">2008-11-07T18:04:05Z</dcterms:created>
  <dcterms:modified xsi:type="dcterms:W3CDTF">2015-01-05T21:54:42Z</dcterms:modified>
</cp:coreProperties>
</file>